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70" r:id="rId32"/>
    <p:sldId id="271" r:id="rId33"/>
    <p:sldId id="272" r:id="rId34"/>
    <p:sldId id="273" r:id="rId35"/>
    <p:sldId id="274" r:id="rId36"/>
    <p:sldId id="275" r:id="rId37"/>
    <p:sldId id="276" r:id="rId38"/>
    <p:sldId id="277"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18288000" cy="10287000"/>
  <p:notesSz cx="6858000" cy="9144000"/>
  <p:embeddedFontLst>
    <p:embeddedFont>
      <p:font typeface="Agrandir Black" pitchFamily="2" charset="77"/>
      <p:regular r:id="rId68"/>
      <p:bold r:id="rId69"/>
    </p:embeddedFont>
    <p:embeddedFont>
      <p:font typeface="Anonymous Pro Bold" panose="02060809030202000504" pitchFamily="49" charset="0"/>
      <p:regular r:id="rId70"/>
      <p:bold r:id="rId71"/>
    </p:embeddedFont>
    <p:embeddedFont>
      <p:font typeface="Archivo Black" panose="020B0A03020202020B04" pitchFamily="34" charset="77"/>
      <p:regular r:id="rId72"/>
    </p:embeddedFont>
    <p:embeddedFont>
      <p:font typeface="Arimo" panose="020B0604020202020204" pitchFamily="34" charset="0"/>
      <p:regular r:id="rId73"/>
    </p:embeddedFont>
    <p:embeddedFont>
      <p:font typeface="Arimo Bold" panose="020B0704020202020204" pitchFamily="34" charset="0"/>
      <p:regular r:id="rId74"/>
      <p:bold r:id="rId75"/>
    </p:embeddedFont>
    <p:embeddedFont>
      <p:font typeface="Calibri" panose="020F0502020204030204" pitchFamily="34" charset="0"/>
      <p:regular r:id="rId76"/>
      <p:bold r:id="rId77"/>
      <p:italic r:id="rId78"/>
      <p:boldItalic r:id="rId79"/>
    </p:embeddedFont>
    <p:embeddedFont>
      <p:font typeface="Catchy Mager" panose="02000506000000020004" pitchFamily="2" charset="77"/>
      <p:regular r:id="rId80"/>
    </p:embeddedFont>
    <p:embeddedFont>
      <p:font typeface="Code Pro" pitchFamily="2" charset="0"/>
      <p:regular r:id="rId81"/>
    </p:embeddedFont>
    <p:embeddedFont>
      <p:font typeface="Code Pro Bold" pitchFamily="2" charset="0"/>
      <p:regular r:id="rId82"/>
      <p:bold r:id="rId83"/>
    </p:embeddedFont>
    <p:embeddedFont>
      <p:font typeface="Code Pro Bold Bold" pitchFamily="2" charset="0"/>
      <p:regular r:id="rId84"/>
      <p:bold r:id="rId85"/>
    </p:embeddedFont>
    <p:embeddedFont>
      <p:font typeface="CS Gordon Serif" pitchFamily="2" charset="0"/>
      <p:regular r:id="rId86"/>
    </p:embeddedFont>
    <p:embeddedFont>
      <p:font typeface="Glacial Indifference" pitchFamily="2" charset="0"/>
      <p:regular r:id="rId87"/>
    </p:embeddedFont>
    <p:embeddedFont>
      <p:font typeface="Glacial Indifference Bold" pitchFamily="2" charset="0"/>
      <p:regular r:id="rId88"/>
      <p:bold r:id="rId89"/>
    </p:embeddedFont>
    <p:embeddedFont>
      <p:font typeface="Kollektif Bold" panose="020B0604020101010102" pitchFamily="34" charset="77"/>
      <p:regular r:id="rId90"/>
      <p:bold r:id="rId91"/>
    </p:embeddedFont>
    <p:embeddedFont>
      <p:font typeface="Lazydog" pitchFamily="2" charset="0"/>
      <p:regular r:id="rId92"/>
    </p:embeddedFont>
    <p:embeddedFont>
      <p:font typeface="Lucky Bones" pitchFamily="2" charset="77"/>
      <p:regular r:id="rId93"/>
      <p:bold r:id="rId94"/>
    </p:embeddedFont>
    <p:embeddedFont>
      <p:font typeface="Montserrat Classic" pitchFamily="2" charset="77"/>
      <p:regular r:id="rId95"/>
    </p:embeddedFont>
    <p:embeddedFont>
      <p:font typeface="Montserrat Classic Bold" pitchFamily="2" charset="77"/>
      <p:regular r:id="rId96"/>
      <p:bold r:id="rId97"/>
    </p:embeddedFont>
    <p:embeddedFont>
      <p:font typeface="Montserrat Extra-Bold" pitchFamily="2" charset="77"/>
      <p:regular r:id="rId98"/>
      <p:bold r:id="rId99"/>
    </p:embeddedFont>
    <p:embeddedFont>
      <p:font typeface="Muli Bold Bold" pitchFamily="2" charset="77"/>
      <p:regular r:id="rId100"/>
      <p:bold r:id="rId101"/>
    </p:embeddedFont>
    <p:embeddedFont>
      <p:font typeface="Muli Regular" pitchFamily="2" charset="77"/>
      <p:regular r:id="rId102"/>
    </p:embeddedFont>
    <p:embeddedFont>
      <p:font typeface="Muli Regular Bold" pitchFamily="2" charset="77"/>
      <p:regular r:id="rId103"/>
      <p:bold r:id="rId104"/>
    </p:embeddedFont>
    <p:embeddedFont>
      <p:font typeface="Nourd Bold" pitchFamily="2" charset="77"/>
      <p:regular r:id="rId105"/>
      <p:bold r:id="rId106"/>
    </p:embeddedFont>
    <p:embeddedFont>
      <p:font typeface="Nunito" pitchFamily="2" charset="77"/>
      <p:regular r:id="rId107"/>
      <p:bold r:id="rId108"/>
      <p:italic r:id="rId109"/>
      <p:boldItalic r:id="rId110"/>
    </p:embeddedFont>
    <p:embeddedFont>
      <p:font typeface="Nunito Bold Bold" pitchFamily="2" charset="77"/>
      <p:regular r:id="rId111"/>
      <p:bold r:id="rId112"/>
    </p:embeddedFont>
    <p:embeddedFont>
      <p:font typeface="Open Sans" panose="020B0606030504020204" pitchFamily="34" charset="0"/>
      <p:regular r:id="rId113"/>
      <p:bold r:id="rId114"/>
      <p:italic r:id="rId115"/>
      <p:boldItalic r:id="rId116"/>
    </p:embeddedFont>
    <p:embeddedFont>
      <p:font typeface="Open Sans Extra Bold" panose="020B0906030804020204" pitchFamily="34" charset="0"/>
      <p:regular r:id="rId117"/>
      <p:bold r:id="rId118"/>
    </p:embeddedFont>
    <p:embeddedFont>
      <p:font typeface="Open Sans Italics" panose="020B0606030504020204" pitchFamily="34" charset="0"/>
      <p:regular r:id="rId119"/>
      <p:italic r:id="rId120"/>
    </p:embeddedFont>
    <p:embeddedFont>
      <p:font typeface="Open Sans Light" panose="020B0306030504020204" pitchFamily="34" charset="0"/>
      <p:regular r:id="rId121"/>
      <p:italic r:id="rId122"/>
    </p:embeddedFont>
    <p:embeddedFont>
      <p:font typeface="Organic" pitchFamily="2" charset="77"/>
      <p:regular r:id="rId123"/>
    </p:embeddedFont>
    <p:embeddedFont>
      <p:font typeface="Playlist Script" pitchFamily="2" charset="0"/>
      <p:regular r:id="rId124"/>
    </p:embeddedFont>
    <p:embeddedFont>
      <p:font typeface="Poppins Medium" panose="020B0604020202020204" pitchFamily="34" charset="0"/>
      <p:regular r:id="rId125"/>
      <p:italic r:id="rId126"/>
    </p:embeddedFont>
    <p:embeddedFont>
      <p:font typeface="Poppins Medium Bold" panose="02000000000000000000" pitchFamily="2" charset="77"/>
      <p:regular r:id="rId127"/>
      <p:bold r:id="rId1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590" autoAdjust="0"/>
  </p:normalViewPr>
  <p:slideViewPr>
    <p:cSldViewPr>
      <p:cViewPr varScale="1">
        <p:scale>
          <a:sx n="66" d="100"/>
          <a:sy n="66" d="100"/>
        </p:scale>
        <p:origin x="54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12" Type="http://schemas.openxmlformats.org/officeDocument/2006/relationships/font" Target="fonts/font45.fntdata"/><Relationship Id="rId16" Type="http://schemas.openxmlformats.org/officeDocument/2006/relationships/slide" Target="slides/slide15.xml"/><Relationship Id="rId107" Type="http://schemas.openxmlformats.org/officeDocument/2006/relationships/font" Target="fonts/font4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102" Type="http://schemas.openxmlformats.org/officeDocument/2006/relationships/font" Target="fonts/font35.fntdata"/><Relationship Id="rId123" Type="http://schemas.openxmlformats.org/officeDocument/2006/relationships/font" Target="fonts/font56.fntdata"/><Relationship Id="rId128" Type="http://schemas.openxmlformats.org/officeDocument/2006/relationships/font" Target="fonts/font61.fntdata"/><Relationship Id="rId5" Type="http://schemas.openxmlformats.org/officeDocument/2006/relationships/slide" Target="slides/slide4.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2.fntdata"/><Relationship Id="rId113" Type="http://schemas.openxmlformats.org/officeDocument/2006/relationships/font" Target="fonts/font46.fntdata"/><Relationship Id="rId118" Type="http://schemas.openxmlformats.org/officeDocument/2006/relationships/font" Target="fonts/font51.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6.fntdata"/><Relationship Id="rId108" Type="http://schemas.openxmlformats.org/officeDocument/2006/relationships/font" Target="fonts/font41.fntdata"/><Relationship Id="rId124" Type="http://schemas.openxmlformats.org/officeDocument/2006/relationships/font" Target="fonts/font57.fntdata"/><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font" Target="fonts/font3.fntdata"/><Relationship Id="rId75" Type="http://schemas.openxmlformats.org/officeDocument/2006/relationships/font" Target="fonts/font8.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47.fntdata"/><Relationship Id="rId119" Type="http://schemas.openxmlformats.org/officeDocument/2006/relationships/font" Target="fonts/font5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font" Target="fonts/font14.fntdata"/><Relationship Id="rId86" Type="http://schemas.openxmlformats.org/officeDocument/2006/relationships/font" Target="fonts/font19.fntdata"/><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97" Type="http://schemas.openxmlformats.org/officeDocument/2006/relationships/font" Target="fonts/font30.fntdata"/><Relationship Id="rId104" Type="http://schemas.openxmlformats.org/officeDocument/2006/relationships/font" Target="fonts/font37.fntdata"/><Relationship Id="rId120" Type="http://schemas.openxmlformats.org/officeDocument/2006/relationships/font" Target="fonts/font53.fntdata"/><Relationship Id="rId125" Type="http://schemas.openxmlformats.org/officeDocument/2006/relationships/font" Target="fonts/font58.fntdata"/><Relationship Id="rId7" Type="http://schemas.openxmlformats.org/officeDocument/2006/relationships/slide" Target="slides/slide6.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0.fntdata"/><Relationship Id="rId110" Type="http://schemas.openxmlformats.org/officeDocument/2006/relationships/font" Target="fonts/font43.fntdata"/><Relationship Id="rId115" Type="http://schemas.openxmlformats.org/officeDocument/2006/relationships/font" Target="fonts/font48.fntdata"/><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0.fntdata"/><Relationship Id="rId100" Type="http://schemas.openxmlformats.org/officeDocument/2006/relationships/font" Target="fonts/font33.fntdata"/><Relationship Id="rId105" Type="http://schemas.openxmlformats.org/officeDocument/2006/relationships/font" Target="fonts/font38.fntdata"/><Relationship Id="rId126" Type="http://schemas.openxmlformats.org/officeDocument/2006/relationships/font" Target="fonts/font5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font" Target="fonts/font31.fntdata"/><Relationship Id="rId121" Type="http://schemas.openxmlformats.org/officeDocument/2006/relationships/font" Target="fonts/font5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4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16.fntdata"/><Relationship Id="rId88" Type="http://schemas.openxmlformats.org/officeDocument/2006/relationships/font" Target="fonts/font21.fntdata"/><Relationship Id="rId111" Type="http://schemas.openxmlformats.org/officeDocument/2006/relationships/font" Target="fonts/font44.fntdata"/><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9.fntdata"/><Relationship Id="rId127" Type="http://schemas.openxmlformats.org/officeDocument/2006/relationships/font" Target="fonts/font6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font" Target="fonts/font6.fntdata"/><Relationship Id="rId78" Type="http://schemas.openxmlformats.org/officeDocument/2006/relationships/font" Target="fonts/font11.fntdata"/><Relationship Id="rId94" Type="http://schemas.openxmlformats.org/officeDocument/2006/relationships/font" Target="fonts/font27.fntdata"/><Relationship Id="rId99" Type="http://schemas.openxmlformats.org/officeDocument/2006/relationships/font" Target="fonts/font32.fntdata"/><Relationship Id="rId101" Type="http://schemas.openxmlformats.org/officeDocument/2006/relationships/font" Target="fonts/font34.fntdata"/><Relationship Id="rId122" Type="http://schemas.openxmlformats.org/officeDocument/2006/relationships/font" Target="fonts/font5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1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6"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60.svg"/><Relationship Id="rId11" Type="http://schemas.openxmlformats.org/officeDocument/2006/relationships/image" Target="../media/image65.svg"/><Relationship Id="rId5" Type="http://schemas.openxmlformats.org/officeDocument/2006/relationships/image" Target="../media/image59.png"/><Relationship Id="rId15" Type="http://schemas.openxmlformats.org/officeDocument/2006/relationships/image" Target="../media/image69.svg"/><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png"/></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8.sv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sv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1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 Id="rId9" Type="http://schemas.openxmlformats.org/officeDocument/2006/relationships/image" Target="../media/image9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03.svg"/><Relationship Id="rId4" Type="http://schemas.openxmlformats.org/officeDocument/2006/relationships/image" Target="../media/image102.png"/></Relationships>
</file>

<file path=ppt/slides/_rels/slide2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svg"/><Relationship Id="rId7" Type="http://schemas.openxmlformats.org/officeDocument/2006/relationships/image" Target="../media/image109.svg"/><Relationship Id="rId12" Type="http://schemas.openxmlformats.org/officeDocument/2006/relationships/image" Target="../media/image112.sv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1.png"/><Relationship Id="rId5" Type="http://schemas.openxmlformats.org/officeDocument/2006/relationships/image" Target="../media/image107.svg"/><Relationship Id="rId10" Type="http://schemas.openxmlformats.org/officeDocument/2006/relationships/image" Target="../media/image72.png"/><Relationship Id="rId4" Type="http://schemas.openxmlformats.org/officeDocument/2006/relationships/image" Target="../media/image106.png"/><Relationship Id="rId9"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image" Target="../media/image122.svg"/><Relationship Id="rId7" Type="http://schemas.openxmlformats.org/officeDocument/2006/relationships/image" Target="../media/image126.sv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 Id="rId9" Type="http://schemas.openxmlformats.org/officeDocument/2006/relationships/image" Target="../media/image136.svg"/></Relationships>
</file>

<file path=ppt/slides/_rels/slide28.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svg"/><Relationship Id="rId7" Type="http://schemas.openxmlformats.org/officeDocument/2006/relationships/image" Target="../media/image109.svg"/><Relationship Id="rId12" Type="http://schemas.openxmlformats.org/officeDocument/2006/relationships/image" Target="../media/image112.sv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1.png"/><Relationship Id="rId5" Type="http://schemas.openxmlformats.org/officeDocument/2006/relationships/image" Target="../media/image107.svg"/><Relationship Id="rId10" Type="http://schemas.openxmlformats.org/officeDocument/2006/relationships/image" Target="../media/image72.png"/><Relationship Id="rId4" Type="http://schemas.openxmlformats.org/officeDocument/2006/relationships/image" Target="../media/image106.pn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svg"/><Relationship Id="rId7" Type="http://schemas.openxmlformats.org/officeDocument/2006/relationships/image" Target="../media/image146.sv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143.png"/><Relationship Id="rId9" Type="http://schemas.openxmlformats.org/officeDocument/2006/relationships/image" Target="../media/image148.svg"/></Relationships>
</file>

<file path=ppt/slides/_rels/slide33.xml.rels><?xml version="1.0" encoding="UTF-8" standalone="yes"?>
<Relationships xmlns="http://schemas.openxmlformats.org/package/2006/relationships"><Relationship Id="rId3" Type="http://schemas.openxmlformats.org/officeDocument/2006/relationships/image" Target="../media/image150.svg"/><Relationship Id="rId7" Type="http://schemas.openxmlformats.org/officeDocument/2006/relationships/image" Target="../media/image154.sv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svg"/><Relationship Id="rId4" Type="http://schemas.openxmlformats.org/officeDocument/2006/relationships/image" Target="../media/image151.png"/></Relationships>
</file>

<file path=ppt/slides/_rels/slide34.xml.rels><?xml version="1.0" encoding="UTF-8" standalone="yes"?>
<Relationships xmlns="http://schemas.openxmlformats.org/package/2006/relationships"><Relationship Id="rId3" Type="http://schemas.openxmlformats.org/officeDocument/2006/relationships/image" Target="../media/image156.svg"/><Relationship Id="rId7" Type="http://schemas.openxmlformats.org/officeDocument/2006/relationships/image" Target="../media/image160.sv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svg"/><Relationship Id="rId4" Type="http://schemas.openxmlformats.org/officeDocument/2006/relationships/image" Target="../media/image157.png"/></Relationships>
</file>

<file path=ppt/slides/_rels/slide35.xml.rels><?xml version="1.0" encoding="UTF-8" standalone="yes"?>
<Relationships xmlns="http://schemas.openxmlformats.org/package/2006/relationships"><Relationship Id="rId3" Type="http://schemas.openxmlformats.org/officeDocument/2006/relationships/image" Target="../media/image162.svg"/><Relationship Id="rId7" Type="http://schemas.openxmlformats.org/officeDocument/2006/relationships/image" Target="../media/image166.sv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svg"/><Relationship Id="rId4" Type="http://schemas.openxmlformats.org/officeDocument/2006/relationships/image" Target="../media/image163.png"/></Relationships>
</file>

<file path=ppt/slides/_rels/slide36.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svg"/><Relationship Id="rId7" Type="http://schemas.openxmlformats.org/officeDocument/2006/relationships/image" Target="../media/image109.svg"/><Relationship Id="rId12" Type="http://schemas.openxmlformats.org/officeDocument/2006/relationships/image" Target="../media/image112.sv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1.png"/><Relationship Id="rId5" Type="http://schemas.openxmlformats.org/officeDocument/2006/relationships/image" Target="../media/image107.svg"/><Relationship Id="rId10" Type="http://schemas.openxmlformats.org/officeDocument/2006/relationships/image" Target="../media/image72.png"/><Relationship Id="rId4" Type="http://schemas.openxmlformats.org/officeDocument/2006/relationships/image" Target="../media/image106.png"/><Relationship Id="rId9"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8.sv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40.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74.svg"/><Relationship Id="rId4" Type="http://schemas.openxmlformats.org/officeDocument/2006/relationships/image" Target="../media/image173.pn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image" Target="../media/image112.svg"/></Relationships>
</file>

<file path=ppt/slides/_rels/slide42.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image" Target="../media/image192.png"/><Relationship Id="rId18" Type="http://schemas.openxmlformats.org/officeDocument/2006/relationships/image" Target="../media/image197.svg"/><Relationship Id="rId3" Type="http://schemas.openxmlformats.org/officeDocument/2006/relationships/image" Target="../media/image182.png"/><Relationship Id="rId21" Type="http://schemas.openxmlformats.org/officeDocument/2006/relationships/image" Target="../media/image200.png"/><Relationship Id="rId7" Type="http://schemas.openxmlformats.org/officeDocument/2006/relationships/image" Target="../media/image186.png"/><Relationship Id="rId12" Type="http://schemas.openxmlformats.org/officeDocument/2006/relationships/image" Target="../media/image191.svg"/><Relationship Id="rId17" Type="http://schemas.openxmlformats.org/officeDocument/2006/relationships/image" Target="../media/image196.png"/><Relationship Id="rId2" Type="http://schemas.openxmlformats.org/officeDocument/2006/relationships/image" Target="../media/image181.jpeg"/><Relationship Id="rId16" Type="http://schemas.openxmlformats.org/officeDocument/2006/relationships/image" Target="../media/image195.svg"/><Relationship Id="rId20" Type="http://schemas.openxmlformats.org/officeDocument/2006/relationships/image" Target="../media/image199.svg"/><Relationship Id="rId1" Type="http://schemas.openxmlformats.org/officeDocument/2006/relationships/slideLayout" Target="../slideLayouts/slideLayout7.xml"/><Relationship Id="rId6" Type="http://schemas.openxmlformats.org/officeDocument/2006/relationships/image" Target="../media/image185.sv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svg"/><Relationship Id="rId19" Type="http://schemas.openxmlformats.org/officeDocument/2006/relationships/image" Target="../media/image198.png"/><Relationship Id="rId4" Type="http://schemas.openxmlformats.org/officeDocument/2006/relationships/image" Target="../media/image183.svg"/><Relationship Id="rId9" Type="http://schemas.openxmlformats.org/officeDocument/2006/relationships/image" Target="../media/image188.png"/><Relationship Id="rId14" Type="http://schemas.openxmlformats.org/officeDocument/2006/relationships/image" Target="../media/image193.svg"/><Relationship Id="rId22" Type="http://schemas.openxmlformats.org/officeDocument/2006/relationships/image" Target="../media/image201.svg"/></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12.svg"/></Relationships>
</file>

<file path=ppt/slides/_rels/slide49.xml.rels><?xml version="1.0" encoding="UTF-8" standalone="yes"?>
<Relationships xmlns="http://schemas.openxmlformats.org/package/2006/relationships"><Relationship Id="rId3" Type="http://schemas.openxmlformats.org/officeDocument/2006/relationships/image" Target="../media/image203.svg"/><Relationship Id="rId7" Type="http://schemas.openxmlformats.org/officeDocument/2006/relationships/image" Target="../media/image207.svg"/><Relationship Id="rId2"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svg"/><Relationship Id="rId4" Type="http://schemas.openxmlformats.org/officeDocument/2006/relationships/image" Target="../media/image204.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10.png"/><Relationship Id="rId4" Type="http://schemas.openxmlformats.org/officeDocument/2006/relationships/image" Target="../media/image20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2.png"/><Relationship Id="rId1" Type="http://schemas.openxmlformats.org/officeDocument/2006/relationships/slideLayout" Target="../slideLayouts/slideLayout7.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6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5" Type="http://schemas.openxmlformats.org/officeDocument/2006/relationships/image" Target="../media/image221.png"/><Relationship Id="rId4" Type="http://schemas.openxmlformats.org/officeDocument/2006/relationships/image" Target="../media/image220.png"/></Relationships>
</file>

<file path=ppt/slides/_rels/slide6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223.pn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15.png"/><Relationship Id="rId18" Type="http://schemas.openxmlformats.org/officeDocument/2006/relationships/image" Target="../media/image236.png"/><Relationship Id="rId3" Type="http://schemas.openxmlformats.org/officeDocument/2006/relationships/image" Target="../media/image225.png"/><Relationship Id="rId7" Type="http://schemas.openxmlformats.org/officeDocument/2006/relationships/image" Target="../media/image229.png"/><Relationship Id="rId12" Type="http://schemas.openxmlformats.org/officeDocument/2006/relationships/image" Target="../media/image209.png"/><Relationship Id="rId17" Type="http://schemas.openxmlformats.org/officeDocument/2006/relationships/image" Target="../media/image212.png"/><Relationship Id="rId2" Type="http://schemas.openxmlformats.org/officeDocument/2006/relationships/image" Target="../media/image224.png"/><Relationship Id="rId16" Type="http://schemas.openxmlformats.org/officeDocument/2006/relationships/image" Target="../media/image235.png"/><Relationship Id="rId20"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228.png"/><Relationship Id="rId11" Type="http://schemas.openxmlformats.org/officeDocument/2006/relationships/image" Target="../media/image233.png"/><Relationship Id="rId5" Type="http://schemas.openxmlformats.org/officeDocument/2006/relationships/image" Target="../media/image227.png"/><Relationship Id="rId15" Type="http://schemas.openxmlformats.org/officeDocument/2006/relationships/image" Target="../media/image213.png"/><Relationship Id="rId10" Type="http://schemas.openxmlformats.org/officeDocument/2006/relationships/image" Target="../media/image232.png"/><Relationship Id="rId19" Type="http://schemas.openxmlformats.org/officeDocument/2006/relationships/image" Target="../media/image217.png"/><Relationship Id="rId4" Type="http://schemas.openxmlformats.org/officeDocument/2006/relationships/image" Target="../media/image226.png"/><Relationship Id="rId9" Type="http://schemas.openxmlformats.org/officeDocument/2006/relationships/image" Target="../media/image231.png"/><Relationship Id="rId14" Type="http://schemas.openxmlformats.org/officeDocument/2006/relationships/image" Target="../media/image23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9.svg"/><Relationship Id="rId5" Type="http://schemas.openxmlformats.org/officeDocument/2006/relationships/image" Target="../media/image27.svg"/><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DDDD"/>
        </a:solidFill>
        <a:effectLst/>
      </p:bgPr>
    </p:bg>
    <p:spTree>
      <p:nvGrpSpPr>
        <p:cNvPr id="1" name=""/>
        <p:cNvGrpSpPr/>
        <p:nvPr/>
      </p:nvGrpSpPr>
      <p:grpSpPr>
        <a:xfrm>
          <a:off x="0" y="0"/>
          <a:ext cx="0" cy="0"/>
          <a:chOff x="0" y="0"/>
          <a:chExt cx="0" cy="0"/>
        </a:xfrm>
      </p:grpSpPr>
      <p:grpSp>
        <p:nvGrpSpPr>
          <p:cNvPr id="2" name="Group 2"/>
          <p:cNvGrpSpPr/>
          <p:nvPr/>
        </p:nvGrpSpPr>
        <p:grpSpPr>
          <a:xfrm>
            <a:off x="9445454" y="3221530"/>
            <a:ext cx="7120854" cy="6345319"/>
            <a:chOff x="0" y="0"/>
            <a:chExt cx="9494472" cy="8460425"/>
          </a:xfrm>
        </p:grpSpPr>
        <p:grpSp>
          <p:nvGrpSpPr>
            <p:cNvPr id="3" name="Group 3"/>
            <p:cNvGrpSpPr/>
            <p:nvPr/>
          </p:nvGrpSpPr>
          <p:grpSpPr>
            <a:xfrm>
              <a:off x="0" y="0"/>
              <a:ext cx="6798196" cy="679819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id="5" name="Picture 5"/>
            <p:cNvPicPr>
              <a:picLocks noChangeAspect="1"/>
            </p:cNvPicPr>
            <p:nvPr/>
          </p:nvPicPr>
          <p:blipFill>
            <a:blip r:embed="rId2">
              <a:alphaModFix amt="51000"/>
            </a:blip>
            <a:srcRect/>
            <a:stretch>
              <a:fillRect/>
            </a:stretch>
          </p:blipFill>
          <p:spPr>
            <a:xfrm>
              <a:off x="3292729" y="6307904"/>
              <a:ext cx="6201744" cy="2152522"/>
            </a:xfrm>
            <a:prstGeom prst="rect">
              <a:avLst/>
            </a:prstGeom>
          </p:spPr>
        </p:pic>
        <p:pic>
          <p:nvPicPr>
            <p:cNvPr id="6" name="Picture 6"/>
            <p:cNvPicPr>
              <a:picLocks noChangeAspect="1"/>
            </p:cNvPicPr>
            <p:nvPr/>
          </p:nvPicPr>
          <p:blipFill>
            <a:blip r:embed="rId3"/>
            <a:srcRect/>
            <a:stretch>
              <a:fillRect/>
            </a:stretch>
          </p:blipFill>
          <p:spPr>
            <a:xfrm>
              <a:off x="687927" y="481656"/>
              <a:ext cx="7478374" cy="7729585"/>
            </a:xfrm>
            <a:prstGeom prst="rect">
              <a:avLst/>
            </a:prstGeom>
          </p:spPr>
        </p:pic>
      </p:grpSp>
      <p:sp>
        <p:nvSpPr>
          <p:cNvPr id="7" name="TextBox 7"/>
          <p:cNvSpPr txBox="1"/>
          <p:nvPr/>
        </p:nvSpPr>
        <p:spPr>
          <a:xfrm>
            <a:off x="1028700" y="7714264"/>
            <a:ext cx="3969266" cy="1288752"/>
          </a:xfrm>
          <a:prstGeom prst="rect">
            <a:avLst/>
          </a:prstGeom>
        </p:spPr>
        <p:txBody>
          <a:bodyPr lIns="0" tIns="0" rIns="0" bIns="0" rtlCol="0" anchor="t">
            <a:spAutoFit/>
          </a:bodyPr>
          <a:lstStyle/>
          <a:p>
            <a:pPr>
              <a:lnSpc>
                <a:spcPts val="3499"/>
              </a:lnSpc>
            </a:pPr>
            <a:r>
              <a:rPr lang="en-US" sz="2499">
                <a:solidFill>
                  <a:srgbClr val="0E2C4B"/>
                </a:solidFill>
                <a:latin typeface="Muli Regular"/>
              </a:rPr>
              <a:t>PD2</a:t>
            </a:r>
          </a:p>
          <a:p>
            <a:pPr>
              <a:lnSpc>
                <a:spcPts val="3499"/>
              </a:lnSpc>
            </a:pPr>
            <a:r>
              <a:rPr lang="en-US" sz="2499">
                <a:solidFill>
                  <a:srgbClr val="0E2C4B"/>
                </a:solidFill>
                <a:latin typeface="Muli Regular"/>
              </a:rPr>
              <a:t>Yang YuQin 2002620</a:t>
            </a:r>
          </a:p>
          <a:p>
            <a:pPr>
              <a:lnSpc>
                <a:spcPts val="3500"/>
              </a:lnSpc>
            </a:pPr>
            <a:endParaRPr lang="en-US" sz="2499">
              <a:solidFill>
                <a:srgbClr val="0E2C4B"/>
              </a:solidFill>
              <a:latin typeface="Muli Regular"/>
            </a:endParaRPr>
          </a:p>
        </p:txBody>
      </p:sp>
      <p:grpSp>
        <p:nvGrpSpPr>
          <p:cNvPr id="8" name="Group 8"/>
          <p:cNvGrpSpPr/>
          <p:nvPr/>
        </p:nvGrpSpPr>
        <p:grpSpPr>
          <a:xfrm>
            <a:off x="863075" y="1705030"/>
            <a:ext cx="9014805" cy="3033002"/>
            <a:chOff x="0" y="0"/>
            <a:chExt cx="12019740" cy="4044002"/>
          </a:xfrm>
        </p:grpSpPr>
        <p:sp>
          <p:nvSpPr>
            <p:cNvPr id="9" name="TextBox 9"/>
            <p:cNvSpPr txBox="1"/>
            <p:nvPr/>
          </p:nvSpPr>
          <p:spPr>
            <a:xfrm>
              <a:off x="0" y="986477"/>
              <a:ext cx="12019740" cy="3057525"/>
            </a:xfrm>
            <a:prstGeom prst="rect">
              <a:avLst/>
            </a:prstGeom>
          </p:spPr>
          <p:txBody>
            <a:bodyPr lIns="0" tIns="0" rIns="0" bIns="0" rtlCol="0" anchor="t">
              <a:spAutoFit/>
            </a:bodyPr>
            <a:lstStyle/>
            <a:p>
              <a:pPr>
                <a:lnSpc>
                  <a:spcPts val="9024"/>
                </a:lnSpc>
              </a:pPr>
              <a:r>
                <a:rPr lang="en-US" sz="7520" dirty="0">
                  <a:solidFill>
                    <a:srgbClr val="F36825"/>
                  </a:solidFill>
                  <a:latin typeface="Muli Bold Bold"/>
                </a:rPr>
                <a:t>Risk Management </a:t>
              </a:r>
              <a:r>
                <a:rPr lang="en-US" sz="7520" dirty="0">
                  <a:solidFill>
                    <a:srgbClr val="000000"/>
                  </a:solidFill>
                  <a:latin typeface="Muli Bold Bold"/>
                </a:rPr>
                <a:t>at PridePoint</a:t>
              </a:r>
            </a:p>
          </p:txBody>
        </p:sp>
        <p:sp>
          <p:nvSpPr>
            <p:cNvPr id="10" name="TextBox 10"/>
            <p:cNvSpPr txBox="1"/>
            <p:nvPr/>
          </p:nvSpPr>
          <p:spPr>
            <a:xfrm>
              <a:off x="0" y="-38100"/>
              <a:ext cx="9508405" cy="520057"/>
            </a:xfrm>
            <a:prstGeom prst="rect">
              <a:avLst/>
            </a:prstGeom>
          </p:spPr>
          <p:txBody>
            <a:bodyPr lIns="0" tIns="0" rIns="0" bIns="0" rtlCol="0" anchor="t">
              <a:spAutoFit/>
            </a:bodyPr>
            <a:lstStyle/>
            <a:p>
              <a:pPr>
                <a:lnSpc>
                  <a:spcPts val="3369"/>
                </a:lnSpc>
              </a:pPr>
              <a:endParaRPr/>
            </a:p>
          </p:txBody>
        </p:sp>
      </p:grpSp>
      <p:sp>
        <p:nvSpPr>
          <p:cNvPr id="11" name="TextBox 11"/>
          <p:cNvSpPr txBox="1"/>
          <p:nvPr/>
        </p:nvSpPr>
        <p:spPr>
          <a:xfrm>
            <a:off x="371025" y="336959"/>
            <a:ext cx="5284615" cy="399567"/>
          </a:xfrm>
          <a:prstGeom prst="rect">
            <a:avLst/>
          </a:prstGeom>
        </p:spPr>
        <p:txBody>
          <a:bodyPr lIns="0" tIns="0" rIns="0" bIns="0" rtlCol="0" anchor="t">
            <a:spAutoFit/>
          </a:bodyPr>
          <a:lstStyle/>
          <a:p>
            <a:pPr>
              <a:lnSpc>
                <a:spcPts val="3369"/>
              </a:lnSpc>
            </a:pPr>
            <a:r>
              <a:rPr lang="en-US" sz="2406" dirty="0">
                <a:solidFill>
                  <a:srgbClr val="0E2C4B"/>
                </a:solidFill>
                <a:latin typeface="Muli Bold Bold"/>
              </a:rPr>
              <a:t>PridePoint Bank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4DFE4"/>
        </a:solidFill>
        <a:effectLst/>
      </p:bgPr>
    </p:bg>
    <p:spTree>
      <p:nvGrpSpPr>
        <p:cNvPr id="1" name=""/>
        <p:cNvGrpSpPr/>
        <p:nvPr/>
      </p:nvGrpSpPr>
      <p:grpSpPr>
        <a:xfrm>
          <a:off x="0" y="0"/>
          <a:ext cx="0" cy="0"/>
          <a:chOff x="0" y="0"/>
          <a:chExt cx="0" cy="0"/>
        </a:xfrm>
      </p:grpSpPr>
      <p:grpSp>
        <p:nvGrpSpPr>
          <p:cNvPr id="2" name="Group 2"/>
          <p:cNvGrpSpPr/>
          <p:nvPr/>
        </p:nvGrpSpPr>
        <p:grpSpPr>
          <a:xfrm>
            <a:off x="469457" y="2188235"/>
            <a:ext cx="7110933" cy="6620156"/>
            <a:chOff x="0" y="0"/>
            <a:chExt cx="9481243" cy="8826875"/>
          </a:xfrm>
        </p:grpSpPr>
        <p:grpSp>
          <p:nvGrpSpPr>
            <p:cNvPr id="3" name="Group 3"/>
            <p:cNvGrpSpPr/>
            <p:nvPr/>
          </p:nvGrpSpPr>
          <p:grpSpPr>
            <a:xfrm>
              <a:off x="1200904" y="0"/>
              <a:ext cx="8280339" cy="828033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5" name="Picture 5"/>
            <p:cNvPicPr>
              <a:picLocks noChangeAspect="1"/>
            </p:cNvPicPr>
            <p:nvPr/>
          </p:nvPicPr>
          <p:blipFill>
            <a:blip r:embed="rId2">
              <a:alphaModFix amt="51000"/>
            </a:blip>
            <a:srcRect/>
            <a:stretch>
              <a:fillRect/>
            </a:stretch>
          </p:blipFill>
          <p:spPr>
            <a:xfrm>
              <a:off x="0" y="6035148"/>
              <a:ext cx="8043389" cy="2791726"/>
            </a:xfrm>
            <a:prstGeom prst="rect">
              <a:avLst/>
            </a:prstGeom>
          </p:spPr>
        </p:pic>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06708" y="1855620"/>
            <a:ext cx="8143356" cy="6575760"/>
          </a:xfrm>
          <a:prstGeom prst="rect">
            <a:avLst/>
          </a:prstGeom>
        </p:spPr>
      </p:pic>
      <p:grpSp>
        <p:nvGrpSpPr>
          <p:cNvPr id="7" name="Group 7"/>
          <p:cNvGrpSpPr/>
          <p:nvPr/>
        </p:nvGrpSpPr>
        <p:grpSpPr>
          <a:xfrm>
            <a:off x="9144000" y="2280252"/>
            <a:ext cx="7960998" cy="5599495"/>
            <a:chOff x="0" y="0"/>
            <a:chExt cx="10614664" cy="7465993"/>
          </a:xfrm>
        </p:grpSpPr>
        <p:sp>
          <p:nvSpPr>
            <p:cNvPr id="8" name="TextBox 8"/>
            <p:cNvSpPr txBox="1"/>
            <p:nvPr/>
          </p:nvSpPr>
          <p:spPr>
            <a:xfrm>
              <a:off x="0" y="0"/>
              <a:ext cx="10614664" cy="2819135"/>
            </a:xfrm>
            <a:prstGeom prst="rect">
              <a:avLst/>
            </a:prstGeom>
          </p:spPr>
          <p:txBody>
            <a:bodyPr lIns="0" tIns="0" rIns="0" bIns="0" rtlCol="0" anchor="t">
              <a:spAutoFit/>
            </a:bodyPr>
            <a:lstStyle/>
            <a:p>
              <a:pPr>
                <a:lnSpc>
                  <a:spcPts val="8400"/>
                </a:lnSpc>
              </a:pPr>
              <a:r>
                <a:rPr lang="en-US" sz="7000">
                  <a:solidFill>
                    <a:srgbClr val="0E2C4B"/>
                  </a:solidFill>
                  <a:latin typeface="Muli Bold Bold"/>
                </a:rPr>
                <a:t>The </a:t>
              </a:r>
              <a:r>
                <a:rPr lang="en-US" sz="7000">
                  <a:solidFill>
                    <a:srgbClr val="F36825"/>
                  </a:solidFill>
                  <a:latin typeface="Muli Bold Bold"/>
                </a:rPr>
                <a:t>Delphi  Technique</a:t>
              </a:r>
            </a:p>
          </p:txBody>
        </p:sp>
        <p:sp>
          <p:nvSpPr>
            <p:cNvPr id="9" name="TextBox 9"/>
            <p:cNvSpPr txBox="1"/>
            <p:nvPr/>
          </p:nvSpPr>
          <p:spPr>
            <a:xfrm>
              <a:off x="0" y="3521734"/>
              <a:ext cx="8887089" cy="549187"/>
            </a:xfrm>
            <a:prstGeom prst="rect">
              <a:avLst/>
            </a:prstGeom>
          </p:spPr>
          <p:txBody>
            <a:bodyPr lIns="0" tIns="0" rIns="0" bIns="0" rtlCol="0" anchor="t">
              <a:spAutoFit/>
            </a:bodyPr>
            <a:lstStyle/>
            <a:p>
              <a:pPr>
                <a:lnSpc>
                  <a:spcPts val="3360"/>
                </a:lnSpc>
              </a:pPr>
              <a:r>
                <a:rPr lang="en-US" sz="2800">
                  <a:solidFill>
                    <a:srgbClr val="0E2C4B"/>
                  </a:solidFill>
                  <a:latin typeface="Muli Regular Bold"/>
                </a:rPr>
                <a:t>How data is collected?</a:t>
              </a:r>
            </a:p>
          </p:txBody>
        </p:sp>
        <p:sp>
          <p:nvSpPr>
            <p:cNvPr id="10" name="TextBox 10"/>
            <p:cNvSpPr txBox="1"/>
            <p:nvPr/>
          </p:nvSpPr>
          <p:spPr>
            <a:xfrm>
              <a:off x="0" y="4898900"/>
              <a:ext cx="10614664" cy="2567093"/>
            </a:xfrm>
            <a:prstGeom prst="rect">
              <a:avLst/>
            </a:prstGeom>
          </p:spPr>
          <p:txBody>
            <a:bodyPr lIns="0" tIns="0" rIns="0" bIns="0" rtlCol="0" anchor="t">
              <a:spAutoFit/>
            </a:bodyPr>
            <a:lstStyle/>
            <a:p>
              <a:pPr>
                <a:lnSpc>
                  <a:spcPts val="3079"/>
                </a:lnSpc>
              </a:pPr>
              <a:r>
                <a:rPr lang="en-US" sz="2199">
                  <a:solidFill>
                    <a:srgbClr val="0E2C4B"/>
                  </a:solidFill>
                  <a:latin typeface="Muli Regular"/>
                </a:rPr>
                <a:t>A survey is issued to all sectors under</a:t>
              </a:r>
            </a:p>
            <a:p>
              <a:pPr marL="474979" lvl="1" indent="-237490">
                <a:lnSpc>
                  <a:spcPts val="3079"/>
                </a:lnSpc>
                <a:buFont typeface="Arial"/>
                <a:buChar char="•"/>
              </a:pPr>
              <a:r>
                <a:rPr lang="en-US" sz="2199">
                  <a:solidFill>
                    <a:srgbClr val="0E2C4B"/>
                  </a:solidFill>
                  <a:latin typeface="Muli Regular"/>
                </a:rPr>
                <a:t>Information Technology</a:t>
              </a:r>
            </a:p>
            <a:p>
              <a:pPr marL="474979" lvl="1" indent="-237490">
                <a:lnSpc>
                  <a:spcPts val="3079"/>
                </a:lnSpc>
                <a:buFont typeface="Arial"/>
                <a:buChar char="•"/>
              </a:pPr>
              <a:r>
                <a:rPr lang="en-US" sz="2199">
                  <a:solidFill>
                    <a:srgbClr val="0E2C4B"/>
                  </a:solidFill>
                  <a:latin typeface="Muli Regular"/>
                </a:rPr>
                <a:t>Information Security</a:t>
              </a:r>
            </a:p>
            <a:p>
              <a:pPr marL="474979" lvl="1" indent="-237490">
                <a:lnSpc>
                  <a:spcPts val="3079"/>
                </a:lnSpc>
                <a:buFont typeface="Arial"/>
                <a:buChar char="•"/>
              </a:pPr>
              <a:r>
                <a:rPr lang="en-US" sz="2199">
                  <a:solidFill>
                    <a:srgbClr val="0E2C4B"/>
                  </a:solidFill>
                  <a:latin typeface="Muli Regular"/>
                </a:rPr>
                <a:t>Engineers </a:t>
              </a:r>
            </a:p>
            <a:p>
              <a:pPr>
                <a:lnSpc>
                  <a:spcPts val="3079"/>
                </a:lnSpc>
              </a:pPr>
              <a:endParaRPr lang="en-US" sz="2199">
                <a:solidFill>
                  <a:srgbClr val="0E2C4B"/>
                </a:solidFill>
                <a:latin typeface="Muli Regul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505868"/>
            <a:ext cx="18288000" cy="10287000"/>
          </a:xfrm>
          <a:prstGeom prst="rect">
            <a:avLst/>
          </a:prstGeom>
        </p:spPr>
      </p:pic>
      <p:grpSp>
        <p:nvGrpSpPr>
          <p:cNvPr id="3" name="Group 3"/>
          <p:cNvGrpSpPr/>
          <p:nvPr/>
        </p:nvGrpSpPr>
        <p:grpSpPr>
          <a:xfrm>
            <a:off x="1289917" y="2628971"/>
            <a:ext cx="3323021" cy="3100136"/>
            <a:chOff x="0" y="0"/>
            <a:chExt cx="5510350" cy="5140755"/>
          </a:xfrm>
        </p:grpSpPr>
        <p:sp>
          <p:nvSpPr>
            <p:cNvPr id="4" name="Freeform 4"/>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E9D7F"/>
            </a:solidFill>
          </p:spPr>
        </p:sp>
        <p:sp>
          <p:nvSpPr>
            <p:cNvPr id="5" name="Freeform 5"/>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6" name="Group 6"/>
          <p:cNvGrpSpPr/>
          <p:nvPr/>
        </p:nvGrpSpPr>
        <p:grpSpPr>
          <a:xfrm>
            <a:off x="5336431" y="2759187"/>
            <a:ext cx="3323021" cy="3100136"/>
            <a:chOff x="0" y="0"/>
            <a:chExt cx="5510350" cy="5140755"/>
          </a:xfrm>
        </p:grpSpPr>
        <p:sp>
          <p:nvSpPr>
            <p:cNvPr id="7" name="Freeform 7"/>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BADB1"/>
            </a:solidFill>
          </p:spPr>
        </p:sp>
        <p:sp>
          <p:nvSpPr>
            <p:cNvPr id="8" name="Freeform 8"/>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9" name="Group 9"/>
          <p:cNvGrpSpPr/>
          <p:nvPr/>
        </p:nvGrpSpPr>
        <p:grpSpPr>
          <a:xfrm>
            <a:off x="9360884" y="2735702"/>
            <a:ext cx="3348194" cy="3123621"/>
            <a:chOff x="0" y="0"/>
            <a:chExt cx="5510350" cy="5140755"/>
          </a:xfrm>
        </p:grpSpPr>
        <p:sp>
          <p:nvSpPr>
            <p:cNvPr id="10" name="Freeform 10"/>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E9D7F"/>
            </a:solidFill>
          </p:spPr>
        </p:sp>
        <p:sp>
          <p:nvSpPr>
            <p:cNvPr id="11" name="Freeform 11"/>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12" name="Group 12"/>
          <p:cNvGrpSpPr/>
          <p:nvPr/>
        </p:nvGrpSpPr>
        <p:grpSpPr>
          <a:xfrm>
            <a:off x="13723313" y="2725592"/>
            <a:ext cx="3323021" cy="3100136"/>
            <a:chOff x="0" y="0"/>
            <a:chExt cx="5510350" cy="5140755"/>
          </a:xfrm>
        </p:grpSpPr>
        <p:sp>
          <p:nvSpPr>
            <p:cNvPr id="13" name="Freeform 13"/>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BADB1"/>
            </a:solidFill>
          </p:spPr>
        </p:sp>
        <p:sp>
          <p:nvSpPr>
            <p:cNvPr id="14" name="Freeform 14"/>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15" name="Group 15"/>
          <p:cNvGrpSpPr/>
          <p:nvPr/>
        </p:nvGrpSpPr>
        <p:grpSpPr>
          <a:xfrm>
            <a:off x="1074664" y="2298428"/>
            <a:ext cx="3353877" cy="3220725"/>
            <a:chOff x="0" y="0"/>
            <a:chExt cx="5561517" cy="5340719"/>
          </a:xfrm>
        </p:grpSpPr>
        <p:sp>
          <p:nvSpPr>
            <p:cNvPr id="16" name="Freeform 16"/>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17" name="Freeform 17"/>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grpSp>
        <p:nvGrpSpPr>
          <p:cNvPr id="18" name="Group 18"/>
          <p:cNvGrpSpPr/>
          <p:nvPr/>
        </p:nvGrpSpPr>
        <p:grpSpPr>
          <a:xfrm>
            <a:off x="5121178" y="2428643"/>
            <a:ext cx="3353877" cy="3220725"/>
            <a:chOff x="0" y="0"/>
            <a:chExt cx="5561517" cy="5340719"/>
          </a:xfrm>
        </p:grpSpPr>
        <p:sp>
          <p:nvSpPr>
            <p:cNvPr id="19" name="Freeform 19"/>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20" name="Freeform 20"/>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grpSp>
        <p:nvGrpSpPr>
          <p:cNvPr id="21" name="Group 21"/>
          <p:cNvGrpSpPr/>
          <p:nvPr/>
        </p:nvGrpSpPr>
        <p:grpSpPr>
          <a:xfrm>
            <a:off x="9086993" y="2436249"/>
            <a:ext cx="3379284" cy="3245123"/>
            <a:chOff x="0" y="0"/>
            <a:chExt cx="5561517" cy="5340719"/>
          </a:xfrm>
        </p:grpSpPr>
        <p:sp>
          <p:nvSpPr>
            <p:cNvPr id="22" name="Freeform 22"/>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23" name="Freeform 23"/>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grpSp>
        <p:nvGrpSpPr>
          <p:cNvPr id="24" name="Group 24"/>
          <p:cNvGrpSpPr/>
          <p:nvPr/>
        </p:nvGrpSpPr>
        <p:grpSpPr>
          <a:xfrm>
            <a:off x="13508060" y="2395049"/>
            <a:ext cx="3353877" cy="3220725"/>
            <a:chOff x="0" y="0"/>
            <a:chExt cx="5561517" cy="5340719"/>
          </a:xfrm>
        </p:grpSpPr>
        <p:sp>
          <p:nvSpPr>
            <p:cNvPr id="25" name="Freeform 25"/>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26" name="Freeform 26"/>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grpSp>
        <p:nvGrpSpPr>
          <p:cNvPr id="27" name="Group 27"/>
          <p:cNvGrpSpPr/>
          <p:nvPr/>
        </p:nvGrpSpPr>
        <p:grpSpPr>
          <a:xfrm>
            <a:off x="4426618" y="243065"/>
            <a:ext cx="7778801" cy="1931680"/>
            <a:chOff x="0" y="0"/>
            <a:chExt cx="18869706" cy="4685842"/>
          </a:xfrm>
        </p:grpSpPr>
        <p:sp>
          <p:nvSpPr>
            <p:cNvPr id="28" name="Freeform 28"/>
            <p:cNvSpPr/>
            <p:nvPr/>
          </p:nvSpPr>
          <p:spPr>
            <a:xfrm>
              <a:off x="31750" y="31750"/>
              <a:ext cx="18806206" cy="4622342"/>
            </a:xfrm>
            <a:custGeom>
              <a:avLst/>
              <a:gdLst/>
              <a:ahLst/>
              <a:cxnLst/>
              <a:rect l="l" t="t" r="r" b="b"/>
              <a:pathLst>
                <a:path w="18806206" h="4622342">
                  <a:moveTo>
                    <a:pt x="18713497" y="4622342"/>
                  </a:moveTo>
                  <a:lnTo>
                    <a:pt x="92710" y="4622342"/>
                  </a:lnTo>
                  <a:cubicBezTo>
                    <a:pt x="41910" y="4622342"/>
                    <a:pt x="0" y="4580432"/>
                    <a:pt x="0" y="4529632"/>
                  </a:cubicBezTo>
                  <a:lnTo>
                    <a:pt x="0" y="92710"/>
                  </a:lnTo>
                  <a:cubicBezTo>
                    <a:pt x="0" y="41910"/>
                    <a:pt x="41910" y="0"/>
                    <a:pt x="92710" y="0"/>
                  </a:cubicBezTo>
                  <a:lnTo>
                    <a:pt x="18712225" y="0"/>
                  </a:lnTo>
                  <a:cubicBezTo>
                    <a:pt x="18763025" y="0"/>
                    <a:pt x="18804936" y="41910"/>
                    <a:pt x="18804936" y="92710"/>
                  </a:cubicBezTo>
                  <a:lnTo>
                    <a:pt x="18804936" y="4528362"/>
                  </a:lnTo>
                  <a:cubicBezTo>
                    <a:pt x="18806206" y="4580432"/>
                    <a:pt x="18764297" y="4622342"/>
                    <a:pt x="18713497" y="4622342"/>
                  </a:cubicBezTo>
                  <a:close/>
                </a:path>
              </a:pathLst>
            </a:custGeom>
            <a:solidFill>
              <a:srgbClr val="B8A6C0"/>
            </a:solidFill>
          </p:spPr>
        </p:sp>
        <p:sp>
          <p:nvSpPr>
            <p:cNvPr id="29" name="Freeform 29"/>
            <p:cNvSpPr/>
            <p:nvPr/>
          </p:nvSpPr>
          <p:spPr>
            <a:xfrm>
              <a:off x="0" y="0"/>
              <a:ext cx="18869706" cy="4685842"/>
            </a:xfrm>
            <a:custGeom>
              <a:avLst/>
              <a:gdLst/>
              <a:ahLst/>
              <a:cxnLst/>
              <a:rect l="l" t="t" r="r" b="b"/>
              <a:pathLst>
                <a:path w="18869706" h="4685842">
                  <a:moveTo>
                    <a:pt x="18745247" y="59690"/>
                  </a:moveTo>
                  <a:cubicBezTo>
                    <a:pt x="18780806" y="59690"/>
                    <a:pt x="18810016" y="88900"/>
                    <a:pt x="18810016" y="124460"/>
                  </a:cubicBezTo>
                  <a:lnTo>
                    <a:pt x="18810016" y="4561382"/>
                  </a:lnTo>
                  <a:cubicBezTo>
                    <a:pt x="18810016" y="4596942"/>
                    <a:pt x="18780806" y="4626152"/>
                    <a:pt x="18745247" y="4626152"/>
                  </a:cubicBezTo>
                  <a:lnTo>
                    <a:pt x="124460" y="4626152"/>
                  </a:lnTo>
                  <a:cubicBezTo>
                    <a:pt x="88900" y="4626152"/>
                    <a:pt x="59690" y="4596942"/>
                    <a:pt x="59690" y="4561382"/>
                  </a:cubicBezTo>
                  <a:lnTo>
                    <a:pt x="59690" y="124460"/>
                  </a:lnTo>
                  <a:cubicBezTo>
                    <a:pt x="59690" y="88900"/>
                    <a:pt x="88900" y="59690"/>
                    <a:pt x="124460" y="59690"/>
                  </a:cubicBezTo>
                  <a:lnTo>
                    <a:pt x="18745247" y="59690"/>
                  </a:lnTo>
                  <a:moveTo>
                    <a:pt x="18745247" y="0"/>
                  </a:moveTo>
                  <a:lnTo>
                    <a:pt x="124460" y="0"/>
                  </a:lnTo>
                  <a:cubicBezTo>
                    <a:pt x="55880" y="0"/>
                    <a:pt x="0" y="55880"/>
                    <a:pt x="0" y="124460"/>
                  </a:cubicBezTo>
                  <a:lnTo>
                    <a:pt x="0" y="4561382"/>
                  </a:lnTo>
                  <a:cubicBezTo>
                    <a:pt x="0" y="4629962"/>
                    <a:pt x="55880" y="4685842"/>
                    <a:pt x="124460" y="4685842"/>
                  </a:cubicBezTo>
                  <a:lnTo>
                    <a:pt x="18745247" y="4685842"/>
                  </a:lnTo>
                  <a:cubicBezTo>
                    <a:pt x="18813825" y="4685842"/>
                    <a:pt x="18869706" y="4629962"/>
                    <a:pt x="18869706" y="4561382"/>
                  </a:cubicBezTo>
                  <a:lnTo>
                    <a:pt x="18869706" y="124460"/>
                  </a:lnTo>
                  <a:cubicBezTo>
                    <a:pt x="18869706" y="55880"/>
                    <a:pt x="18813825" y="0"/>
                    <a:pt x="18745247" y="0"/>
                  </a:cubicBezTo>
                  <a:close/>
                </a:path>
              </a:pathLst>
            </a:custGeom>
            <a:solidFill>
              <a:srgbClr val="100F0D"/>
            </a:solidFill>
          </p:spPr>
        </p:sp>
      </p:grpSp>
      <p:grpSp>
        <p:nvGrpSpPr>
          <p:cNvPr id="30" name="Group 30"/>
          <p:cNvGrpSpPr/>
          <p:nvPr/>
        </p:nvGrpSpPr>
        <p:grpSpPr>
          <a:xfrm>
            <a:off x="4657627" y="397510"/>
            <a:ext cx="7427261" cy="1900918"/>
            <a:chOff x="0" y="0"/>
            <a:chExt cx="18834397" cy="4820437"/>
          </a:xfrm>
        </p:grpSpPr>
        <p:sp>
          <p:nvSpPr>
            <p:cNvPr id="31" name="Freeform 31"/>
            <p:cNvSpPr/>
            <p:nvPr/>
          </p:nvSpPr>
          <p:spPr>
            <a:xfrm>
              <a:off x="31750" y="31750"/>
              <a:ext cx="18770898" cy="4756938"/>
            </a:xfrm>
            <a:custGeom>
              <a:avLst/>
              <a:gdLst/>
              <a:ahLst/>
              <a:cxnLst/>
              <a:rect l="l" t="t" r="r" b="b"/>
              <a:pathLst>
                <a:path w="18770898" h="4756938">
                  <a:moveTo>
                    <a:pt x="18678187" y="4756938"/>
                  </a:moveTo>
                  <a:lnTo>
                    <a:pt x="92710" y="4756938"/>
                  </a:lnTo>
                  <a:cubicBezTo>
                    <a:pt x="41910" y="4756938"/>
                    <a:pt x="0" y="4715027"/>
                    <a:pt x="0" y="4664227"/>
                  </a:cubicBezTo>
                  <a:lnTo>
                    <a:pt x="0" y="92710"/>
                  </a:lnTo>
                  <a:cubicBezTo>
                    <a:pt x="0" y="41910"/>
                    <a:pt x="41910" y="0"/>
                    <a:pt x="92710" y="0"/>
                  </a:cubicBezTo>
                  <a:lnTo>
                    <a:pt x="18676917" y="0"/>
                  </a:lnTo>
                  <a:cubicBezTo>
                    <a:pt x="18727717" y="0"/>
                    <a:pt x="18769626" y="41910"/>
                    <a:pt x="18769626" y="92710"/>
                  </a:cubicBezTo>
                  <a:lnTo>
                    <a:pt x="18769626" y="4662957"/>
                  </a:lnTo>
                  <a:cubicBezTo>
                    <a:pt x="18770898" y="4715027"/>
                    <a:pt x="18728987" y="4756938"/>
                    <a:pt x="18678187" y="4756938"/>
                  </a:cubicBezTo>
                  <a:close/>
                </a:path>
              </a:pathLst>
            </a:custGeom>
            <a:solidFill>
              <a:srgbClr val="FDF9F2"/>
            </a:solidFill>
          </p:spPr>
        </p:sp>
        <p:sp>
          <p:nvSpPr>
            <p:cNvPr id="32" name="Freeform 32"/>
            <p:cNvSpPr/>
            <p:nvPr/>
          </p:nvSpPr>
          <p:spPr>
            <a:xfrm>
              <a:off x="0" y="0"/>
              <a:ext cx="18834398" cy="4820438"/>
            </a:xfrm>
            <a:custGeom>
              <a:avLst/>
              <a:gdLst/>
              <a:ahLst/>
              <a:cxnLst/>
              <a:rect l="l" t="t" r="r" b="b"/>
              <a:pathLst>
                <a:path w="18834398" h="4820438">
                  <a:moveTo>
                    <a:pt x="18709937" y="59690"/>
                  </a:moveTo>
                  <a:cubicBezTo>
                    <a:pt x="18745498" y="59690"/>
                    <a:pt x="18774707" y="88900"/>
                    <a:pt x="18774707" y="124460"/>
                  </a:cubicBezTo>
                  <a:lnTo>
                    <a:pt x="18774707" y="4695977"/>
                  </a:lnTo>
                  <a:cubicBezTo>
                    <a:pt x="18774707" y="4731538"/>
                    <a:pt x="18745498" y="4760747"/>
                    <a:pt x="18709937" y="4760747"/>
                  </a:cubicBezTo>
                  <a:lnTo>
                    <a:pt x="124460" y="4760747"/>
                  </a:lnTo>
                  <a:cubicBezTo>
                    <a:pt x="88900" y="4760747"/>
                    <a:pt x="59690" y="4731538"/>
                    <a:pt x="59690" y="4695977"/>
                  </a:cubicBezTo>
                  <a:lnTo>
                    <a:pt x="59690" y="124460"/>
                  </a:lnTo>
                  <a:cubicBezTo>
                    <a:pt x="59690" y="88900"/>
                    <a:pt x="88900" y="59690"/>
                    <a:pt x="124460" y="59690"/>
                  </a:cubicBezTo>
                  <a:lnTo>
                    <a:pt x="18709937" y="59690"/>
                  </a:lnTo>
                  <a:moveTo>
                    <a:pt x="18709937" y="0"/>
                  </a:moveTo>
                  <a:lnTo>
                    <a:pt x="124460" y="0"/>
                  </a:lnTo>
                  <a:cubicBezTo>
                    <a:pt x="55880" y="0"/>
                    <a:pt x="0" y="55880"/>
                    <a:pt x="0" y="124460"/>
                  </a:cubicBezTo>
                  <a:lnTo>
                    <a:pt x="0" y="4695977"/>
                  </a:lnTo>
                  <a:cubicBezTo>
                    <a:pt x="0" y="4764558"/>
                    <a:pt x="55880" y="4820438"/>
                    <a:pt x="124460" y="4820438"/>
                  </a:cubicBezTo>
                  <a:lnTo>
                    <a:pt x="18709937" y="4820438"/>
                  </a:lnTo>
                  <a:cubicBezTo>
                    <a:pt x="18778517" y="4820438"/>
                    <a:pt x="18834398" y="4764558"/>
                    <a:pt x="18834398" y="4695977"/>
                  </a:cubicBezTo>
                  <a:lnTo>
                    <a:pt x="18834398" y="124460"/>
                  </a:lnTo>
                  <a:cubicBezTo>
                    <a:pt x="18834398" y="55880"/>
                    <a:pt x="18778517" y="0"/>
                    <a:pt x="18709937" y="0"/>
                  </a:cubicBezTo>
                  <a:close/>
                </a:path>
              </a:pathLst>
            </a:custGeom>
            <a:solidFill>
              <a:srgbClr val="100F0D"/>
            </a:solidFill>
          </p:spPr>
        </p:sp>
      </p:grpSp>
      <p:pic>
        <p:nvPicPr>
          <p:cNvPr id="33" name="Picture 3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7078" y="3100873"/>
            <a:ext cx="2409049" cy="2213314"/>
          </a:xfrm>
          <a:prstGeom prst="rect">
            <a:avLst/>
          </a:prstGeom>
        </p:spPr>
      </p:pic>
      <p:pic>
        <p:nvPicPr>
          <p:cNvPr id="34" name="Picture 3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862806" y="3660945"/>
            <a:ext cx="1941672" cy="1820317"/>
          </a:xfrm>
          <a:prstGeom prst="rect">
            <a:avLst/>
          </a:prstGeom>
        </p:spPr>
      </p:pic>
      <p:pic>
        <p:nvPicPr>
          <p:cNvPr id="35" name="Picture 3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84407" y="3237821"/>
            <a:ext cx="2627418" cy="1853524"/>
          </a:xfrm>
          <a:prstGeom prst="rect">
            <a:avLst/>
          </a:prstGeom>
        </p:spPr>
      </p:pic>
      <p:pic>
        <p:nvPicPr>
          <p:cNvPr id="36" name="Picture 36"/>
          <p:cNvPicPr>
            <a:picLocks noChangeAspect="1"/>
          </p:cNvPicPr>
          <p:nvPr/>
        </p:nvPicPr>
        <p:blipFill>
          <a:blip r:embed="rId9"/>
          <a:srcRect/>
          <a:stretch>
            <a:fillRect/>
          </a:stretch>
        </p:blipFill>
        <p:spPr>
          <a:xfrm>
            <a:off x="14240202" y="3281208"/>
            <a:ext cx="2166460" cy="2166460"/>
          </a:xfrm>
          <a:prstGeom prst="rect">
            <a:avLst/>
          </a:prstGeom>
        </p:spPr>
      </p:pic>
      <p:grpSp>
        <p:nvGrpSpPr>
          <p:cNvPr id="37" name="Group 37"/>
          <p:cNvGrpSpPr/>
          <p:nvPr/>
        </p:nvGrpSpPr>
        <p:grpSpPr>
          <a:xfrm>
            <a:off x="1429742" y="7186864"/>
            <a:ext cx="3323021" cy="3100136"/>
            <a:chOff x="0" y="0"/>
            <a:chExt cx="5510350" cy="5140755"/>
          </a:xfrm>
        </p:grpSpPr>
        <p:sp>
          <p:nvSpPr>
            <p:cNvPr id="38" name="Freeform 38"/>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E9D7F"/>
            </a:solidFill>
          </p:spPr>
        </p:sp>
        <p:sp>
          <p:nvSpPr>
            <p:cNvPr id="39" name="Freeform 39"/>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40" name="Group 40"/>
          <p:cNvGrpSpPr/>
          <p:nvPr/>
        </p:nvGrpSpPr>
        <p:grpSpPr>
          <a:xfrm>
            <a:off x="923072" y="7072637"/>
            <a:ext cx="3353877" cy="3220725"/>
            <a:chOff x="0" y="0"/>
            <a:chExt cx="5561517" cy="5340719"/>
          </a:xfrm>
        </p:grpSpPr>
        <p:sp>
          <p:nvSpPr>
            <p:cNvPr id="41" name="Freeform 41"/>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42" name="Freeform 42"/>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grpSp>
        <p:nvGrpSpPr>
          <p:cNvPr id="43" name="Group 43"/>
          <p:cNvGrpSpPr/>
          <p:nvPr/>
        </p:nvGrpSpPr>
        <p:grpSpPr>
          <a:xfrm>
            <a:off x="5516106" y="7178507"/>
            <a:ext cx="3323021" cy="3100136"/>
            <a:chOff x="0" y="0"/>
            <a:chExt cx="5510350" cy="5140755"/>
          </a:xfrm>
        </p:grpSpPr>
        <p:sp>
          <p:nvSpPr>
            <p:cNvPr id="44" name="Freeform 44"/>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BADB1"/>
            </a:solidFill>
          </p:spPr>
        </p:sp>
        <p:sp>
          <p:nvSpPr>
            <p:cNvPr id="45" name="Freeform 45"/>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46" name="Group 46"/>
          <p:cNvGrpSpPr/>
          <p:nvPr/>
        </p:nvGrpSpPr>
        <p:grpSpPr>
          <a:xfrm>
            <a:off x="5300853" y="6847964"/>
            <a:ext cx="3353877" cy="3220725"/>
            <a:chOff x="0" y="0"/>
            <a:chExt cx="5561517" cy="5340719"/>
          </a:xfrm>
        </p:grpSpPr>
        <p:sp>
          <p:nvSpPr>
            <p:cNvPr id="47" name="Freeform 47"/>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48" name="Freeform 48"/>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pic>
        <p:nvPicPr>
          <p:cNvPr id="49" name="Picture 4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921378" y="8466683"/>
            <a:ext cx="2231218" cy="1294106"/>
          </a:xfrm>
          <a:prstGeom prst="rect">
            <a:avLst/>
          </a:prstGeom>
        </p:spPr>
      </p:pic>
      <p:grpSp>
        <p:nvGrpSpPr>
          <p:cNvPr id="50" name="Group 50"/>
          <p:cNvGrpSpPr/>
          <p:nvPr/>
        </p:nvGrpSpPr>
        <p:grpSpPr>
          <a:xfrm>
            <a:off x="9504775" y="7186864"/>
            <a:ext cx="3323021" cy="3100136"/>
            <a:chOff x="0" y="0"/>
            <a:chExt cx="5510350" cy="5140755"/>
          </a:xfrm>
        </p:grpSpPr>
        <p:sp>
          <p:nvSpPr>
            <p:cNvPr id="51" name="Freeform 51"/>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E9D7F"/>
            </a:solidFill>
          </p:spPr>
        </p:sp>
        <p:sp>
          <p:nvSpPr>
            <p:cNvPr id="52" name="Freeform 52"/>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53" name="Group 53"/>
          <p:cNvGrpSpPr/>
          <p:nvPr/>
        </p:nvGrpSpPr>
        <p:grpSpPr>
          <a:xfrm>
            <a:off x="9289522" y="6856320"/>
            <a:ext cx="3353877" cy="3220725"/>
            <a:chOff x="0" y="0"/>
            <a:chExt cx="5561517" cy="5340719"/>
          </a:xfrm>
        </p:grpSpPr>
        <p:sp>
          <p:nvSpPr>
            <p:cNvPr id="54" name="Freeform 54"/>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55" name="Freeform 55"/>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pic>
        <p:nvPicPr>
          <p:cNvPr id="56" name="Picture 5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243501" y="8280660"/>
            <a:ext cx="1180283" cy="1584272"/>
          </a:xfrm>
          <a:prstGeom prst="rect">
            <a:avLst/>
          </a:prstGeom>
        </p:spPr>
      </p:pic>
      <p:grpSp>
        <p:nvGrpSpPr>
          <p:cNvPr id="57" name="Group 57"/>
          <p:cNvGrpSpPr/>
          <p:nvPr/>
        </p:nvGrpSpPr>
        <p:grpSpPr>
          <a:xfrm>
            <a:off x="13943728" y="7079584"/>
            <a:ext cx="3438013" cy="3207416"/>
            <a:chOff x="0" y="0"/>
            <a:chExt cx="5510350" cy="5140755"/>
          </a:xfrm>
        </p:grpSpPr>
        <p:sp>
          <p:nvSpPr>
            <p:cNvPr id="58" name="Freeform 58"/>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BADB1"/>
            </a:solidFill>
          </p:spPr>
        </p:sp>
        <p:sp>
          <p:nvSpPr>
            <p:cNvPr id="59" name="Freeform 59"/>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60" name="Group 60"/>
          <p:cNvGrpSpPr/>
          <p:nvPr/>
        </p:nvGrpSpPr>
        <p:grpSpPr>
          <a:xfrm>
            <a:off x="13721026" y="6737602"/>
            <a:ext cx="3469937" cy="3332177"/>
            <a:chOff x="0" y="0"/>
            <a:chExt cx="5561517" cy="5340719"/>
          </a:xfrm>
        </p:grpSpPr>
        <p:sp>
          <p:nvSpPr>
            <p:cNvPr id="61" name="Freeform 61"/>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62" name="Freeform 62"/>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pic>
        <p:nvPicPr>
          <p:cNvPr id="63" name="Picture 6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845543" y="7484882"/>
            <a:ext cx="1634384" cy="2429490"/>
          </a:xfrm>
          <a:prstGeom prst="rect">
            <a:avLst/>
          </a:prstGeom>
        </p:spPr>
      </p:pic>
      <p:sp>
        <p:nvSpPr>
          <p:cNvPr id="64" name="TextBox 64"/>
          <p:cNvSpPr txBox="1"/>
          <p:nvPr/>
        </p:nvSpPr>
        <p:spPr>
          <a:xfrm>
            <a:off x="1028700" y="2414099"/>
            <a:ext cx="3445805" cy="407035"/>
          </a:xfrm>
          <a:prstGeom prst="rect">
            <a:avLst/>
          </a:prstGeom>
        </p:spPr>
        <p:txBody>
          <a:bodyPr lIns="0" tIns="0" rIns="0" bIns="0" rtlCol="0" anchor="t">
            <a:spAutoFit/>
          </a:bodyPr>
          <a:lstStyle/>
          <a:p>
            <a:pPr algn="ctr">
              <a:lnSpc>
                <a:spcPts val="3079"/>
              </a:lnSpc>
            </a:pPr>
            <a:r>
              <a:rPr lang="en-US" sz="2799" spc="139">
                <a:solidFill>
                  <a:srgbClr val="100F0D"/>
                </a:solidFill>
                <a:latin typeface="Nourd Bold"/>
              </a:rPr>
              <a:t>PHISHING</a:t>
            </a:r>
          </a:p>
        </p:txBody>
      </p:sp>
      <p:sp>
        <p:nvSpPr>
          <p:cNvPr id="65" name="TextBox 65"/>
          <p:cNvSpPr txBox="1"/>
          <p:nvPr/>
        </p:nvSpPr>
        <p:spPr>
          <a:xfrm>
            <a:off x="5336431" y="2544314"/>
            <a:ext cx="3036611" cy="356437"/>
          </a:xfrm>
          <a:prstGeom prst="rect">
            <a:avLst/>
          </a:prstGeom>
        </p:spPr>
        <p:txBody>
          <a:bodyPr lIns="0" tIns="0" rIns="0" bIns="0" rtlCol="0" anchor="t">
            <a:spAutoFit/>
          </a:bodyPr>
          <a:lstStyle/>
          <a:p>
            <a:pPr algn="ctr">
              <a:lnSpc>
                <a:spcPts val="2714"/>
              </a:lnSpc>
            </a:pPr>
            <a:r>
              <a:rPr lang="en-US" sz="2467" spc="123">
                <a:solidFill>
                  <a:srgbClr val="100F0D"/>
                </a:solidFill>
                <a:latin typeface="Nourd Bold"/>
              </a:rPr>
              <a:t>INSIDER ATTACK</a:t>
            </a:r>
          </a:p>
        </p:txBody>
      </p:sp>
      <p:sp>
        <p:nvSpPr>
          <p:cNvPr id="66" name="TextBox 66"/>
          <p:cNvSpPr txBox="1"/>
          <p:nvPr/>
        </p:nvSpPr>
        <p:spPr>
          <a:xfrm>
            <a:off x="13600529" y="2414099"/>
            <a:ext cx="3445805" cy="797560"/>
          </a:xfrm>
          <a:prstGeom prst="rect">
            <a:avLst/>
          </a:prstGeom>
        </p:spPr>
        <p:txBody>
          <a:bodyPr lIns="0" tIns="0" rIns="0" bIns="0" rtlCol="0" anchor="t">
            <a:spAutoFit/>
          </a:bodyPr>
          <a:lstStyle/>
          <a:p>
            <a:pPr algn="ctr">
              <a:lnSpc>
                <a:spcPts val="3079"/>
              </a:lnSpc>
            </a:pPr>
            <a:r>
              <a:rPr lang="en-US" sz="2799" spc="139">
                <a:solidFill>
                  <a:srgbClr val="100F0D"/>
                </a:solidFill>
                <a:latin typeface="Nourd Bold"/>
              </a:rPr>
              <a:t>VIRUS INFECTION</a:t>
            </a:r>
          </a:p>
        </p:txBody>
      </p:sp>
      <p:sp>
        <p:nvSpPr>
          <p:cNvPr id="67" name="TextBox 67"/>
          <p:cNvSpPr txBox="1"/>
          <p:nvPr/>
        </p:nvSpPr>
        <p:spPr>
          <a:xfrm>
            <a:off x="9201007" y="2536105"/>
            <a:ext cx="3265269" cy="1124840"/>
          </a:xfrm>
          <a:prstGeom prst="rect">
            <a:avLst/>
          </a:prstGeom>
        </p:spPr>
        <p:txBody>
          <a:bodyPr lIns="0" tIns="0" rIns="0" bIns="0" rtlCol="0" anchor="t">
            <a:spAutoFit/>
          </a:bodyPr>
          <a:lstStyle/>
          <a:p>
            <a:pPr algn="ctr">
              <a:lnSpc>
                <a:spcPts val="2918"/>
              </a:lnSpc>
            </a:pPr>
            <a:r>
              <a:rPr lang="en-US" sz="2653" spc="132">
                <a:solidFill>
                  <a:srgbClr val="100F0D"/>
                </a:solidFill>
                <a:latin typeface="Nourd Bold"/>
              </a:rPr>
              <a:t>DISCLOSURE OF CLIENT DATA TO A COMPETITON</a:t>
            </a:r>
          </a:p>
        </p:txBody>
      </p:sp>
      <p:sp>
        <p:nvSpPr>
          <p:cNvPr id="68" name="TextBox 68"/>
          <p:cNvSpPr txBox="1"/>
          <p:nvPr/>
        </p:nvSpPr>
        <p:spPr>
          <a:xfrm>
            <a:off x="3998305" y="1323205"/>
            <a:ext cx="7970579" cy="975223"/>
          </a:xfrm>
          <a:prstGeom prst="rect">
            <a:avLst/>
          </a:prstGeom>
        </p:spPr>
        <p:txBody>
          <a:bodyPr lIns="0" tIns="0" rIns="0" bIns="0" rtlCol="0" anchor="t">
            <a:spAutoFit/>
          </a:bodyPr>
          <a:lstStyle/>
          <a:p>
            <a:pPr algn="ctr">
              <a:lnSpc>
                <a:spcPts val="7149"/>
              </a:lnSpc>
            </a:pPr>
            <a:r>
              <a:rPr lang="en-US" sz="7149">
                <a:solidFill>
                  <a:srgbClr val="100F0D"/>
                </a:solidFill>
                <a:latin typeface="Catchy Mager"/>
              </a:rPr>
              <a:t>Risk Identified </a:t>
            </a:r>
          </a:p>
        </p:txBody>
      </p:sp>
      <p:sp>
        <p:nvSpPr>
          <p:cNvPr id="69" name="TextBox 69"/>
          <p:cNvSpPr txBox="1"/>
          <p:nvPr/>
        </p:nvSpPr>
        <p:spPr>
          <a:xfrm>
            <a:off x="856544" y="7215605"/>
            <a:ext cx="3445805" cy="1188085"/>
          </a:xfrm>
          <a:prstGeom prst="rect">
            <a:avLst/>
          </a:prstGeom>
        </p:spPr>
        <p:txBody>
          <a:bodyPr lIns="0" tIns="0" rIns="0" bIns="0" rtlCol="0" anchor="t">
            <a:spAutoFit/>
          </a:bodyPr>
          <a:lstStyle/>
          <a:p>
            <a:pPr algn="ctr">
              <a:lnSpc>
                <a:spcPts val="3079"/>
              </a:lnSpc>
            </a:pPr>
            <a:r>
              <a:rPr lang="en-US" sz="2799" spc="139" dirty="0">
                <a:solidFill>
                  <a:srgbClr val="100F0D"/>
                </a:solidFill>
                <a:latin typeface="Nourd Bold"/>
              </a:rPr>
              <a:t>INAPPROPRIATE SEGREGATION OF NETWORKS</a:t>
            </a:r>
            <a:r>
              <a:rPr lang="en-US" sz="2799" spc="60" dirty="0">
                <a:solidFill>
                  <a:srgbClr val="100F0D"/>
                </a:solidFill>
                <a:latin typeface="Arimo Bold"/>
              </a:rPr>
              <a:t> </a:t>
            </a:r>
          </a:p>
        </p:txBody>
      </p:sp>
      <p:sp>
        <p:nvSpPr>
          <p:cNvPr id="70" name="TextBox 70"/>
          <p:cNvSpPr txBox="1"/>
          <p:nvPr/>
        </p:nvSpPr>
        <p:spPr>
          <a:xfrm>
            <a:off x="5556877" y="7064056"/>
            <a:ext cx="2595719" cy="1388886"/>
          </a:xfrm>
          <a:prstGeom prst="rect">
            <a:avLst/>
          </a:prstGeom>
        </p:spPr>
        <p:txBody>
          <a:bodyPr lIns="0" tIns="0" rIns="0" bIns="0" rtlCol="0" anchor="t">
            <a:spAutoFit/>
          </a:bodyPr>
          <a:lstStyle/>
          <a:p>
            <a:pPr algn="ctr">
              <a:lnSpc>
                <a:spcPts val="2714"/>
              </a:lnSpc>
            </a:pPr>
            <a:r>
              <a:rPr lang="en-US" sz="2467" spc="123">
                <a:solidFill>
                  <a:srgbClr val="100F0D"/>
                </a:solidFill>
                <a:latin typeface="Nourd Bold"/>
              </a:rPr>
              <a:t>THIRD-PARTY UNABLE TO PROVIDE SERVICES</a:t>
            </a:r>
          </a:p>
        </p:txBody>
      </p:sp>
      <p:sp>
        <p:nvSpPr>
          <p:cNvPr id="71" name="TextBox 71"/>
          <p:cNvSpPr txBox="1"/>
          <p:nvPr/>
        </p:nvSpPr>
        <p:spPr>
          <a:xfrm>
            <a:off x="9242166" y="7265895"/>
            <a:ext cx="3445805" cy="797560"/>
          </a:xfrm>
          <a:prstGeom prst="rect">
            <a:avLst/>
          </a:prstGeom>
        </p:spPr>
        <p:txBody>
          <a:bodyPr lIns="0" tIns="0" rIns="0" bIns="0" rtlCol="0" anchor="t">
            <a:spAutoFit/>
          </a:bodyPr>
          <a:lstStyle/>
          <a:p>
            <a:pPr algn="ctr">
              <a:lnSpc>
                <a:spcPts val="3079"/>
              </a:lnSpc>
            </a:pPr>
            <a:r>
              <a:rPr lang="en-US" sz="2799" spc="139">
                <a:solidFill>
                  <a:srgbClr val="100F0D"/>
                </a:solidFill>
                <a:latin typeface="Nourd Bold"/>
              </a:rPr>
              <a:t>INAPPROPRIATE ACCESS RIGHTS</a:t>
            </a:r>
          </a:p>
        </p:txBody>
      </p:sp>
      <p:sp>
        <p:nvSpPr>
          <p:cNvPr id="72" name="TextBox 72"/>
          <p:cNvSpPr txBox="1"/>
          <p:nvPr/>
        </p:nvSpPr>
        <p:spPr>
          <a:xfrm>
            <a:off x="13723392" y="7001925"/>
            <a:ext cx="3565046" cy="412255"/>
          </a:xfrm>
          <a:prstGeom prst="rect">
            <a:avLst/>
          </a:prstGeom>
        </p:spPr>
        <p:txBody>
          <a:bodyPr lIns="0" tIns="0" rIns="0" bIns="0" rtlCol="0" anchor="t">
            <a:spAutoFit/>
          </a:bodyPr>
          <a:lstStyle/>
          <a:p>
            <a:pPr algn="ctr">
              <a:lnSpc>
                <a:spcPts val="3186"/>
              </a:lnSpc>
            </a:pPr>
            <a:r>
              <a:rPr lang="en-US" sz="2896" spc="144">
                <a:solidFill>
                  <a:srgbClr val="100F0D"/>
                </a:solidFill>
                <a:latin typeface="Nourd Bold"/>
              </a:rPr>
              <a:t>HACKTIVISM</a:t>
            </a:r>
          </a:p>
        </p:txBody>
      </p:sp>
      <p:pic>
        <p:nvPicPr>
          <p:cNvPr id="1026" name="Picture 2" descr="Internet Network Icon - Download in Line Style">
            <a:extLst>
              <a:ext uri="{FF2B5EF4-FFF2-40B4-BE49-F238E27FC236}">
                <a16:creationId xmlns:a16="http://schemas.microsoft.com/office/drawing/2014/main" id="{29CE0CAA-15B8-2A4D-9EAE-59213BA9CE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61118" y="8293803"/>
            <a:ext cx="2002739" cy="20027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5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47381" y="1775298"/>
            <a:ext cx="15635327" cy="8232164"/>
          </a:xfrm>
          <a:prstGeom prst="rect">
            <a:avLst/>
          </a:prstGeom>
        </p:spPr>
      </p:pic>
      <p:sp>
        <p:nvSpPr>
          <p:cNvPr id="3" name="TextBox 3"/>
          <p:cNvSpPr txBox="1"/>
          <p:nvPr/>
        </p:nvSpPr>
        <p:spPr>
          <a:xfrm>
            <a:off x="615274" y="500062"/>
            <a:ext cx="11483511" cy="1057275"/>
          </a:xfrm>
          <a:prstGeom prst="rect">
            <a:avLst/>
          </a:prstGeom>
        </p:spPr>
        <p:txBody>
          <a:bodyPr lIns="0" tIns="0" rIns="0" bIns="0" rtlCol="0" anchor="t">
            <a:spAutoFit/>
          </a:bodyPr>
          <a:lstStyle/>
          <a:p>
            <a:pPr>
              <a:lnSpc>
                <a:spcPts val="8400"/>
              </a:lnSpc>
            </a:pPr>
            <a:r>
              <a:rPr lang="en-US" sz="7000">
                <a:solidFill>
                  <a:srgbClr val="0E2C4B"/>
                </a:solidFill>
                <a:latin typeface="Muli Bold Bold"/>
              </a:rPr>
              <a:t>Risk define: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5D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2216" y="158315"/>
            <a:ext cx="14420860" cy="9318895"/>
          </a:xfrm>
          <a:prstGeom prst="rect">
            <a:avLst/>
          </a:prstGeom>
        </p:spPr>
      </p:pic>
      <p:sp>
        <p:nvSpPr>
          <p:cNvPr id="3" name="TextBox 3"/>
          <p:cNvSpPr txBox="1"/>
          <p:nvPr/>
        </p:nvSpPr>
        <p:spPr>
          <a:xfrm>
            <a:off x="11146277" y="982265"/>
            <a:ext cx="3445805" cy="407035"/>
          </a:xfrm>
          <a:prstGeom prst="rect">
            <a:avLst/>
          </a:prstGeom>
        </p:spPr>
        <p:txBody>
          <a:bodyPr lIns="0" tIns="0" rIns="0" bIns="0" rtlCol="0" anchor="t">
            <a:spAutoFit/>
          </a:bodyPr>
          <a:lstStyle/>
          <a:p>
            <a:pPr algn="ctr">
              <a:lnSpc>
                <a:spcPts val="3079"/>
              </a:lnSpc>
            </a:pPr>
            <a:r>
              <a:rPr lang="en-US" sz="2799" spc="139" dirty="0">
                <a:solidFill>
                  <a:srgbClr val="100F0D"/>
                </a:solidFill>
                <a:latin typeface="Nourd Bold"/>
              </a:rPr>
              <a:t>PHISHING</a:t>
            </a:r>
          </a:p>
        </p:txBody>
      </p:sp>
      <p:sp>
        <p:nvSpPr>
          <p:cNvPr id="4" name="TextBox 4"/>
          <p:cNvSpPr txBox="1"/>
          <p:nvPr/>
        </p:nvSpPr>
        <p:spPr>
          <a:xfrm>
            <a:off x="4574793" y="3103030"/>
            <a:ext cx="3036611" cy="356437"/>
          </a:xfrm>
          <a:prstGeom prst="rect">
            <a:avLst/>
          </a:prstGeom>
        </p:spPr>
        <p:txBody>
          <a:bodyPr lIns="0" tIns="0" rIns="0" bIns="0" rtlCol="0" anchor="t">
            <a:spAutoFit/>
          </a:bodyPr>
          <a:lstStyle/>
          <a:p>
            <a:pPr algn="ctr">
              <a:lnSpc>
                <a:spcPts val="2714"/>
              </a:lnSpc>
            </a:pPr>
            <a:r>
              <a:rPr lang="en-US" sz="2467" spc="123" dirty="0">
                <a:solidFill>
                  <a:srgbClr val="100F0D"/>
                </a:solidFill>
                <a:latin typeface="Nourd Bold"/>
              </a:rPr>
              <a:t>INSIDER ATTACK</a:t>
            </a:r>
          </a:p>
        </p:txBody>
      </p:sp>
      <p:sp>
        <p:nvSpPr>
          <p:cNvPr id="5" name="TextBox 5"/>
          <p:cNvSpPr txBox="1"/>
          <p:nvPr/>
        </p:nvSpPr>
        <p:spPr>
          <a:xfrm>
            <a:off x="10989379" y="2951671"/>
            <a:ext cx="3445805" cy="797560"/>
          </a:xfrm>
          <a:prstGeom prst="rect">
            <a:avLst/>
          </a:prstGeom>
        </p:spPr>
        <p:txBody>
          <a:bodyPr lIns="0" tIns="0" rIns="0" bIns="0" rtlCol="0" anchor="t">
            <a:spAutoFit/>
          </a:bodyPr>
          <a:lstStyle/>
          <a:p>
            <a:pPr algn="ctr">
              <a:lnSpc>
                <a:spcPts val="3079"/>
              </a:lnSpc>
            </a:pPr>
            <a:r>
              <a:rPr lang="en-US" sz="2799" spc="139" dirty="0">
                <a:solidFill>
                  <a:srgbClr val="100F0D"/>
                </a:solidFill>
                <a:latin typeface="Nourd Bold"/>
              </a:rPr>
              <a:t>VIRUS INFECTION</a:t>
            </a:r>
          </a:p>
        </p:txBody>
      </p:sp>
      <p:sp>
        <p:nvSpPr>
          <p:cNvPr id="6" name="TextBox 6"/>
          <p:cNvSpPr txBox="1"/>
          <p:nvPr/>
        </p:nvSpPr>
        <p:spPr>
          <a:xfrm>
            <a:off x="8311416" y="2622835"/>
            <a:ext cx="2595719" cy="1388886"/>
          </a:xfrm>
          <a:prstGeom prst="rect">
            <a:avLst/>
          </a:prstGeom>
        </p:spPr>
        <p:txBody>
          <a:bodyPr lIns="0" tIns="0" rIns="0" bIns="0" rtlCol="0" anchor="t">
            <a:spAutoFit/>
          </a:bodyPr>
          <a:lstStyle/>
          <a:p>
            <a:pPr algn="ctr">
              <a:lnSpc>
                <a:spcPts val="2714"/>
              </a:lnSpc>
            </a:pPr>
            <a:r>
              <a:rPr lang="en-US" sz="2467" spc="123" dirty="0">
                <a:solidFill>
                  <a:srgbClr val="100F0D"/>
                </a:solidFill>
                <a:latin typeface="Nourd Bold"/>
              </a:rPr>
              <a:t>THIRD-PARTY UNABLE TO PROVIDE SERVICES</a:t>
            </a:r>
          </a:p>
        </p:txBody>
      </p:sp>
      <p:sp>
        <p:nvSpPr>
          <p:cNvPr id="7" name="TextBox 7"/>
          <p:cNvSpPr txBox="1"/>
          <p:nvPr/>
        </p:nvSpPr>
        <p:spPr>
          <a:xfrm>
            <a:off x="7881008" y="4914188"/>
            <a:ext cx="3265269" cy="1124840"/>
          </a:xfrm>
          <a:prstGeom prst="rect">
            <a:avLst/>
          </a:prstGeom>
        </p:spPr>
        <p:txBody>
          <a:bodyPr lIns="0" tIns="0" rIns="0" bIns="0" rtlCol="0" anchor="t">
            <a:spAutoFit/>
          </a:bodyPr>
          <a:lstStyle/>
          <a:p>
            <a:pPr algn="ctr">
              <a:lnSpc>
                <a:spcPts val="2918"/>
              </a:lnSpc>
            </a:pPr>
            <a:r>
              <a:rPr lang="en-US" sz="2653" spc="132" dirty="0">
                <a:solidFill>
                  <a:srgbClr val="100F0D"/>
                </a:solidFill>
                <a:latin typeface="Nourd Bold"/>
              </a:rPr>
              <a:t>DISCLOSURE OF CLIENT DATA TO A COMPETITON</a:t>
            </a:r>
          </a:p>
        </p:txBody>
      </p:sp>
      <p:sp>
        <p:nvSpPr>
          <p:cNvPr id="8" name="TextBox 8"/>
          <p:cNvSpPr txBox="1"/>
          <p:nvPr/>
        </p:nvSpPr>
        <p:spPr>
          <a:xfrm>
            <a:off x="4375583" y="4817763"/>
            <a:ext cx="3445805" cy="1188085"/>
          </a:xfrm>
          <a:prstGeom prst="rect">
            <a:avLst/>
          </a:prstGeom>
        </p:spPr>
        <p:txBody>
          <a:bodyPr lIns="0" tIns="0" rIns="0" bIns="0" rtlCol="0" anchor="t">
            <a:spAutoFit/>
          </a:bodyPr>
          <a:lstStyle/>
          <a:p>
            <a:pPr algn="ctr">
              <a:lnSpc>
                <a:spcPts val="3079"/>
              </a:lnSpc>
            </a:pPr>
            <a:r>
              <a:rPr lang="en-US" sz="2799" spc="139" dirty="0">
                <a:solidFill>
                  <a:srgbClr val="100F0D"/>
                </a:solidFill>
                <a:latin typeface="Nourd Bold"/>
              </a:rPr>
              <a:t>INAPPROPRIATE SEGREGATION OF NETWORKS</a:t>
            </a:r>
            <a:r>
              <a:rPr lang="en-US" sz="2799" spc="60" dirty="0">
                <a:solidFill>
                  <a:srgbClr val="100F0D"/>
                </a:solidFill>
                <a:latin typeface="Arimo Bold"/>
              </a:rPr>
              <a:t> </a:t>
            </a:r>
          </a:p>
        </p:txBody>
      </p:sp>
      <p:sp>
        <p:nvSpPr>
          <p:cNvPr id="9" name="TextBox 9"/>
          <p:cNvSpPr txBox="1"/>
          <p:nvPr/>
        </p:nvSpPr>
        <p:spPr>
          <a:xfrm>
            <a:off x="11078810" y="7203985"/>
            <a:ext cx="3445805" cy="797560"/>
          </a:xfrm>
          <a:prstGeom prst="rect">
            <a:avLst/>
          </a:prstGeom>
        </p:spPr>
        <p:txBody>
          <a:bodyPr lIns="0" tIns="0" rIns="0" bIns="0" rtlCol="0" anchor="t">
            <a:spAutoFit/>
          </a:bodyPr>
          <a:lstStyle/>
          <a:p>
            <a:pPr algn="ctr">
              <a:lnSpc>
                <a:spcPts val="3079"/>
              </a:lnSpc>
            </a:pPr>
            <a:r>
              <a:rPr lang="en-US" sz="2799" spc="139" dirty="0">
                <a:solidFill>
                  <a:srgbClr val="100F0D"/>
                </a:solidFill>
                <a:latin typeface="Nourd Bold"/>
              </a:rPr>
              <a:t>INAPPROPRIATE ACCESS RIGHTS</a:t>
            </a:r>
          </a:p>
        </p:txBody>
      </p:sp>
      <p:sp>
        <p:nvSpPr>
          <p:cNvPr id="10" name="TextBox 10"/>
          <p:cNvSpPr txBox="1"/>
          <p:nvPr/>
        </p:nvSpPr>
        <p:spPr>
          <a:xfrm>
            <a:off x="10989379" y="5143500"/>
            <a:ext cx="3565046" cy="412255"/>
          </a:xfrm>
          <a:prstGeom prst="rect">
            <a:avLst/>
          </a:prstGeom>
        </p:spPr>
        <p:txBody>
          <a:bodyPr lIns="0" tIns="0" rIns="0" bIns="0" rtlCol="0" anchor="t">
            <a:spAutoFit/>
          </a:bodyPr>
          <a:lstStyle/>
          <a:p>
            <a:pPr algn="ctr">
              <a:lnSpc>
                <a:spcPts val="3186"/>
              </a:lnSpc>
            </a:pPr>
            <a:r>
              <a:rPr lang="en-US" sz="2896" spc="144" dirty="0">
                <a:solidFill>
                  <a:srgbClr val="100F0D"/>
                </a:solidFill>
                <a:latin typeface="Nourd Bold"/>
              </a:rPr>
              <a:t>HACKTIVISM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CFAC"/>
        </a:solidFill>
        <a:effectLst/>
      </p:bgPr>
    </p:bg>
    <p:spTree>
      <p:nvGrpSpPr>
        <p:cNvPr id="1" name=""/>
        <p:cNvGrpSpPr/>
        <p:nvPr/>
      </p:nvGrpSpPr>
      <p:grpSpPr>
        <a:xfrm>
          <a:off x="0" y="0"/>
          <a:ext cx="0" cy="0"/>
          <a:chOff x="0" y="0"/>
          <a:chExt cx="0" cy="0"/>
        </a:xfrm>
      </p:grpSpPr>
      <p:grpSp>
        <p:nvGrpSpPr>
          <p:cNvPr id="2" name="Group 2"/>
          <p:cNvGrpSpPr/>
          <p:nvPr/>
        </p:nvGrpSpPr>
        <p:grpSpPr>
          <a:xfrm>
            <a:off x="16910149" y="8847952"/>
            <a:ext cx="825500" cy="825500"/>
            <a:chOff x="0" y="0"/>
            <a:chExt cx="1100667" cy="1100667"/>
          </a:xfrm>
        </p:grpSpPr>
        <p:grpSp>
          <p:nvGrpSpPr>
            <p:cNvPr id="3" name="Group 3"/>
            <p:cNvGrpSpPr/>
            <p:nvPr/>
          </p:nvGrpSpPr>
          <p:grpSpPr>
            <a:xfrm>
              <a:off x="0" y="0"/>
              <a:ext cx="1100667" cy="1100667"/>
              <a:chOff x="0" y="0"/>
              <a:chExt cx="660400" cy="660400"/>
            </a:xfrm>
          </p:grpSpPr>
          <p:sp>
            <p:nvSpPr>
              <p:cNvPr id="4" name="Freeform 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5" name="Group 5"/>
            <p:cNvGrpSpPr/>
            <p:nvPr/>
          </p:nvGrpSpPr>
          <p:grpSpPr>
            <a:xfrm rot="-5400000">
              <a:off x="436385" y="452780"/>
              <a:ext cx="290178" cy="195107"/>
              <a:chOff x="0" y="0"/>
              <a:chExt cx="1930400" cy="1297940"/>
            </a:xfrm>
          </p:grpSpPr>
          <p:sp>
            <p:nvSpPr>
              <p:cNvPr id="6" name="Freeform 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7" name="Group 7"/>
          <p:cNvGrpSpPr/>
          <p:nvPr/>
        </p:nvGrpSpPr>
        <p:grpSpPr>
          <a:xfrm>
            <a:off x="6945722" y="3725394"/>
            <a:ext cx="5183628" cy="4835947"/>
            <a:chOff x="0" y="0"/>
            <a:chExt cx="5510350" cy="5140755"/>
          </a:xfrm>
        </p:grpSpPr>
        <p:sp>
          <p:nvSpPr>
            <p:cNvPr id="8" name="Freeform 8"/>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BADB1"/>
            </a:solidFill>
          </p:spPr>
        </p:sp>
        <p:sp>
          <p:nvSpPr>
            <p:cNvPr id="9" name="Freeform 9"/>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10" name="Group 10"/>
          <p:cNvGrpSpPr/>
          <p:nvPr/>
        </p:nvGrpSpPr>
        <p:grpSpPr>
          <a:xfrm>
            <a:off x="6546346" y="3209775"/>
            <a:ext cx="5231761" cy="5024055"/>
            <a:chOff x="0" y="0"/>
            <a:chExt cx="5561517" cy="5340719"/>
          </a:xfrm>
        </p:grpSpPr>
        <p:sp>
          <p:nvSpPr>
            <p:cNvPr id="11" name="Freeform 11"/>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12" name="Freeform 12"/>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14313" y="5734837"/>
            <a:ext cx="3480508" cy="2018695"/>
          </a:xfrm>
          <a:prstGeom prst="rect">
            <a:avLst/>
          </a:prstGeom>
        </p:spPr>
      </p:pic>
      <p:grpSp>
        <p:nvGrpSpPr>
          <p:cNvPr id="14" name="Group 14"/>
          <p:cNvGrpSpPr/>
          <p:nvPr/>
        </p:nvGrpSpPr>
        <p:grpSpPr>
          <a:xfrm>
            <a:off x="12654582" y="3517143"/>
            <a:ext cx="5312735" cy="4956395"/>
            <a:chOff x="0" y="0"/>
            <a:chExt cx="5510350" cy="5140755"/>
          </a:xfrm>
        </p:grpSpPr>
        <p:sp>
          <p:nvSpPr>
            <p:cNvPr id="15" name="Freeform 15"/>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E9D7F"/>
            </a:solidFill>
          </p:spPr>
        </p:sp>
        <p:sp>
          <p:nvSpPr>
            <p:cNvPr id="16" name="Freeform 16"/>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sp>
        <p:nvSpPr>
          <p:cNvPr id="17" name="TextBox 17"/>
          <p:cNvSpPr txBox="1"/>
          <p:nvPr/>
        </p:nvSpPr>
        <p:spPr>
          <a:xfrm>
            <a:off x="1028700" y="1028700"/>
            <a:ext cx="11483511" cy="1057275"/>
          </a:xfrm>
          <a:prstGeom prst="rect">
            <a:avLst/>
          </a:prstGeom>
        </p:spPr>
        <p:txBody>
          <a:bodyPr lIns="0" tIns="0" rIns="0" bIns="0" rtlCol="0" anchor="t">
            <a:spAutoFit/>
          </a:bodyPr>
          <a:lstStyle/>
          <a:p>
            <a:pPr>
              <a:lnSpc>
                <a:spcPts val="8400"/>
              </a:lnSpc>
            </a:pPr>
            <a:r>
              <a:rPr lang="en-US" sz="7000">
                <a:solidFill>
                  <a:srgbClr val="0E2C4B"/>
                </a:solidFill>
                <a:latin typeface="Muli Bold Bold"/>
              </a:rPr>
              <a:t>3 Risks </a:t>
            </a:r>
          </a:p>
        </p:txBody>
      </p:sp>
      <p:sp>
        <p:nvSpPr>
          <p:cNvPr id="18" name="TextBox 18"/>
          <p:cNvSpPr txBox="1"/>
          <p:nvPr/>
        </p:nvSpPr>
        <p:spPr>
          <a:xfrm>
            <a:off x="6945722" y="3555243"/>
            <a:ext cx="4049100" cy="2158160"/>
          </a:xfrm>
          <a:prstGeom prst="rect">
            <a:avLst/>
          </a:prstGeom>
        </p:spPr>
        <p:txBody>
          <a:bodyPr lIns="0" tIns="0" rIns="0" bIns="0" rtlCol="0" anchor="t">
            <a:spAutoFit/>
          </a:bodyPr>
          <a:lstStyle/>
          <a:p>
            <a:pPr algn="ctr">
              <a:lnSpc>
                <a:spcPts val="4233"/>
              </a:lnSpc>
            </a:pPr>
            <a:r>
              <a:rPr lang="en-US" sz="3849" spc="192">
                <a:solidFill>
                  <a:srgbClr val="100F0D"/>
                </a:solidFill>
                <a:latin typeface="Nourd Bold"/>
              </a:rPr>
              <a:t>THIRD-PARTY UNABLE TO PROVIDE SERVICES</a:t>
            </a:r>
          </a:p>
        </p:txBody>
      </p:sp>
      <p:grpSp>
        <p:nvGrpSpPr>
          <p:cNvPr id="19" name="Group 19"/>
          <p:cNvGrpSpPr/>
          <p:nvPr/>
        </p:nvGrpSpPr>
        <p:grpSpPr>
          <a:xfrm>
            <a:off x="917220" y="3725394"/>
            <a:ext cx="5183628" cy="4835947"/>
            <a:chOff x="0" y="0"/>
            <a:chExt cx="5510350" cy="5140755"/>
          </a:xfrm>
        </p:grpSpPr>
        <p:sp>
          <p:nvSpPr>
            <p:cNvPr id="20" name="Freeform 20"/>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E9D7F"/>
            </a:solidFill>
          </p:spPr>
        </p:sp>
        <p:sp>
          <p:nvSpPr>
            <p:cNvPr id="21" name="Freeform 21"/>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22" name="Group 22"/>
          <p:cNvGrpSpPr/>
          <p:nvPr/>
        </p:nvGrpSpPr>
        <p:grpSpPr>
          <a:xfrm>
            <a:off x="581444" y="3209775"/>
            <a:ext cx="5231761" cy="5024055"/>
            <a:chOff x="0" y="0"/>
            <a:chExt cx="5561517" cy="5340719"/>
          </a:xfrm>
        </p:grpSpPr>
        <p:sp>
          <p:nvSpPr>
            <p:cNvPr id="23" name="Freeform 23"/>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24" name="Freeform 24"/>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pic>
        <p:nvPicPr>
          <p:cNvPr id="25" name="Picture 2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8369" y="4461520"/>
            <a:ext cx="3757910" cy="3452580"/>
          </a:xfrm>
          <a:prstGeom prst="rect">
            <a:avLst/>
          </a:prstGeom>
        </p:spPr>
      </p:pic>
      <p:sp>
        <p:nvSpPr>
          <p:cNvPr id="26" name="TextBox 26"/>
          <p:cNvSpPr txBox="1"/>
          <p:nvPr/>
        </p:nvSpPr>
        <p:spPr>
          <a:xfrm>
            <a:off x="509744" y="3389070"/>
            <a:ext cx="5375160" cy="636081"/>
          </a:xfrm>
          <a:prstGeom prst="rect">
            <a:avLst/>
          </a:prstGeom>
        </p:spPr>
        <p:txBody>
          <a:bodyPr lIns="0" tIns="0" rIns="0" bIns="0" rtlCol="0" anchor="t">
            <a:spAutoFit/>
          </a:bodyPr>
          <a:lstStyle/>
          <a:p>
            <a:pPr algn="ctr">
              <a:lnSpc>
                <a:spcPts val="4804"/>
              </a:lnSpc>
            </a:pPr>
            <a:r>
              <a:rPr lang="en-US" sz="4367" spc="218">
                <a:solidFill>
                  <a:srgbClr val="100F0D"/>
                </a:solidFill>
                <a:latin typeface="Nourd Bold"/>
              </a:rPr>
              <a:t>PHISHING</a:t>
            </a:r>
          </a:p>
        </p:txBody>
      </p:sp>
      <p:grpSp>
        <p:nvGrpSpPr>
          <p:cNvPr id="27" name="Group 27"/>
          <p:cNvGrpSpPr/>
          <p:nvPr/>
        </p:nvGrpSpPr>
        <p:grpSpPr>
          <a:xfrm>
            <a:off x="12311691" y="3209775"/>
            <a:ext cx="5204135" cy="4997526"/>
            <a:chOff x="0" y="0"/>
            <a:chExt cx="5561517" cy="5340719"/>
          </a:xfrm>
        </p:grpSpPr>
        <p:sp>
          <p:nvSpPr>
            <p:cNvPr id="28" name="Freeform 28"/>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29" name="Freeform 29"/>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pic>
        <p:nvPicPr>
          <p:cNvPr id="30" name="Picture 30"/>
          <p:cNvPicPr>
            <a:picLocks noChangeAspect="1"/>
          </p:cNvPicPr>
          <p:nvPr/>
        </p:nvPicPr>
        <p:blipFill>
          <a:blip r:embed="rId6"/>
          <a:srcRect/>
          <a:stretch>
            <a:fillRect/>
          </a:stretch>
        </p:blipFill>
        <p:spPr>
          <a:xfrm>
            <a:off x="13762015" y="4706045"/>
            <a:ext cx="2874645" cy="2874645"/>
          </a:xfrm>
          <a:prstGeom prst="rect">
            <a:avLst/>
          </a:prstGeom>
        </p:spPr>
      </p:pic>
      <p:sp>
        <p:nvSpPr>
          <p:cNvPr id="31" name="TextBox 31"/>
          <p:cNvSpPr txBox="1"/>
          <p:nvPr/>
        </p:nvSpPr>
        <p:spPr>
          <a:xfrm>
            <a:off x="12482839" y="3398595"/>
            <a:ext cx="4776461" cy="1093858"/>
          </a:xfrm>
          <a:prstGeom prst="rect">
            <a:avLst/>
          </a:prstGeom>
        </p:spPr>
        <p:txBody>
          <a:bodyPr lIns="0" tIns="0" rIns="0" bIns="0" rtlCol="0" anchor="t">
            <a:spAutoFit/>
          </a:bodyPr>
          <a:lstStyle/>
          <a:p>
            <a:pPr algn="ctr">
              <a:lnSpc>
                <a:spcPts val="4269"/>
              </a:lnSpc>
            </a:pPr>
            <a:r>
              <a:rPr lang="en-US" sz="3881" spc="194">
                <a:solidFill>
                  <a:srgbClr val="100F0D"/>
                </a:solidFill>
                <a:latin typeface="Nourd Bold"/>
              </a:rPr>
              <a:t>VIRUS INFECTION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F9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1858" y="475093"/>
            <a:ext cx="9677303" cy="10560549"/>
          </a:xfrm>
          <a:prstGeom prst="rect">
            <a:avLst/>
          </a:prstGeom>
        </p:spPr>
      </p:pic>
      <p:sp>
        <p:nvSpPr>
          <p:cNvPr id="3" name="TextBox 3"/>
          <p:cNvSpPr txBox="1"/>
          <p:nvPr/>
        </p:nvSpPr>
        <p:spPr>
          <a:xfrm>
            <a:off x="7205870" y="4213225"/>
            <a:ext cx="10838939" cy="4769480"/>
          </a:xfrm>
          <a:prstGeom prst="rect">
            <a:avLst/>
          </a:prstGeom>
        </p:spPr>
        <p:txBody>
          <a:bodyPr lIns="0" tIns="0" rIns="0" bIns="0" rtlCol="0" anchor="t">
            <a:spAutoFit/>
          </a:bodyPr>
          <a:lstStyle/>
          <a:p>
            <a:pPr algn="ctr">
              <a:lnSpc>
                <a:spcPts val="12740"/>
              </a:lnSpc>
              <a:spcBef>
                <a:spcPct val="0"/>
              </a:spcBef>
            </a:pPr>
            <a:r>
              <a:rPr lang="en-US" sz="9100">
                <a:solidFill>
                  <a:srgbClr val="000000"/>
                </a:solidFill>
                <a:latin typeface="Montserrat Extra-Bold"/>
              </a:rPr>
              <a:t>Third-party unable to provide services</a:t>
            </a:r>
          </a:p>
        </p:txBody>
      </p:sp>
      <p:sp>
        <p:nvSpPr>
          <p:cNvPr id="4" name="TextBox 4"/>
          <p:cNvSpPr txBox="1"/>
          <p:nvPr/>
        </p:nvSpPr>
        <p:spPr>
          <a:xfrm>
            <a:off x="8957372" y="3053114"/>
            <a:ext cx="6419466"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Second Risk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1C6A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9300" y="674067"/>
            <a:ext cx="400729" cy="266667"/>
          </a:xfrm>
          <a:prstGeom prst="rect">
            <a:avLst/>
          </a:prstGeom>
        </p:spPr>
      </p:pic>
      <p:sp>
        <p:nvSpPr>
          <p:cNvPr id="3" name="AutoShape 3"/>
          <p:cNvSpPr/>
          <p:nvPr/>
        </p:nvSpPr>
        <p:spPr>
          <a:xfrm>
            <a:off x="627024" y="1374620"/>
            <a:ext cx="17033005" cy="9525"/>
          </a:xfrm>
          <a:prstGeom prst="rect">
            <a:avLst/>
          </a:prstGeom>
          <a:solidFill>
            <a:srgbClr val="FFFFFF">
              <a:alpha val="19608"/>
            </a:srgbClr>
          </a:solidFill>
        </p:spPr>
      </p:sp>
      <p:grpSp>
        <p:nvGrpSpPr>
          <p:cNvPr id="4" name="Group 4"/>
          <p:cNvGrpSpPr/>
          <p:nvPr/>
        </p:nvGrpSpPr>
        <p:grpSpPr>
          <a:xfrm>
            <a:off x="14983313" y="9421117"/>
            <a:ext cx="2676716" cy="207276"/>
            <a:chOff x="0" y="0"/>
            <a:chExt cx="3568955" cy="276368"/>
          </a:xfrm>
        </p:grpSpPr>
        <p:grpSp>
          <p:nvGrpSpPr>
            <p:cNvPr id="5" name="Group 5"/>
            <p:cNvGrpSpPr/>
            <p:nvPr/>
          </p:nvGrpSpPr>
          <p:grpSpPr>
            <a:xfrm>
              <a:off x="3301803" y="9216"/>
              <a:ext cx="267153" cy="26715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sp>
          <p:nvSpPr>
            <p:cNvPr id="7" name="TextBox 7"/>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12  </a:t>
              </a:r>
              <a:r>
                <a:rPr lang="en-US" sz="1400" spc="70">
                  <a:solidFill>
                    <a:srgbClr val="FFFFFF"/>
                  </a:solidFill>
                  <a:latin typeface="Montserrat Classic"/>
                </a:rPr>
                <a:t>/  19</a:t>
              </a:r>
            </a:p>
          </p:txBody>
        </p:sp>
      </p:grpSp>
      <p:sp>
        <p:nvSpPr>
          <p:cNvPr id="8" name="TextBox 8"/>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2</a:t>
            </a:r>
          </a:p>
        </p:txBody>
      </p:sp>
      <p:grpSp>
        <p:nvGrpSpPr>
          <p:cNvPr id="9" name="Group 9"/>
          <p:cNvGrpSpPr>
            <a:grpSpLocks noChangeAspect="1"/>
          </p:cNvGrpSpPr>
          <p:nvPr/>
        </p:nvGrpSpPr>
        <p:grpSpPr>
          <a:xfrm>
            <a:off x="10528110" y="1254876"/>
            <a:ext cx="258538" cy="258538"/>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sp>
        <p:nvSpPr>
          <p:cNvPr id="11" name="TextBox 11"/>
          <p:cNvSpPr txBox="1"/>
          <p:nvPr/>
        </p:nvSpPr>
        <p:spPr>
          <a:xfrm>
            <a:off x="299866" y="476702"/>
            <a:ext cx="10486782" cy="1250514"/>
          </a:xfrm>
          <a:prstGeom prst="rect">
            <a:avLst/>
          </a:prstGeom>
        </p:spPr>
        <p:txBody>
          <a:bodyPr lIns="0" tIns="0" rIns="0" bIns="0" rtlCol="0" anchor="t">
            <a:spAutoFit/>
          </a:bodyPr>
          <a:lstStyle/>
          <a:p>
            <a:pPr marL="0" lvl="0" indent="0" algn="ctr">
              <a:lnSpc>
                <a:spcPts val="4219"/>
              </a:lnSpc>
              <a:spcBef>
                <a:spcPct val="0"/>
              </a:spcBef>
            </a:pPr>
            <a:r>
              <a:rPr lang="en-US" sz="4637">
                <a:solidFill>
                  <a:srgbClr val="000000"/>
                </a:solidFill>
                <a:latin typeface="Agrandir Black"/>
              </a:rPr>
              <a:t>RISK SCENARIO:THIRD-PARTY UNABLE TO PROVIDE SERVICES</a:t>
            </a: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9866" y="3378272"/>
            <a:ext cx="2457726" cy="6376175"/>
          </a:xfrm>
          <a:prstGeom prst="rect">
            <a:avLst/>
          </a:prstGeom>
        </p:spPr>
      </p:pic>
      <p:sp>
        <p:nvSpPr>
          <p:cNvPr id="13" name="TextBox 13"/>
          <p:cNvSpPr txBox="1"/>
          <p:nvPr/>
        </p:nvSpPr>
        <p:spPr>
          <a:xfrm>
            <a:off x="1187496" y="2873976"/>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Actor</a:t>
            </a:r>
          </a:p>
        </p:txBody>
      </p:sp>
      <p:sp>
        <p:nvSpPr>
          <p:cNvPr id="14" name="TextBox 14"/>
          <p:cNvSpPr txBox="1"/>
          <p:nvPr/>
        </p:nvSpPr>
        <p:spPr>
          <a:xfrm>
            <a:off x="3486426" y="4371033"/>
            <a:ext cx="4271516" cy="969651"/>
          </a:xfrm>
          <a:prstGeom prst="rect">
            <a:avLst/>
          </a:prstGeom>
        </p:spPr>
        <p:txBody>
          <a:bodyPr lIns="0" tIns="0" rIns="0" bIns="0" rtlCol="0" anchor="t">
            <a:spAutoFit/>
          </a:bodyPr>
          <a:lstStyle/>
          <a:p>
            <a:pPr algn="ctr">
              <a:lnSpc>
                <a:spcPts val="7979"/>
              </a:lnSpc>
            </a:pPr>
            <a:r>
              <a:rPr lang="en-US" sz="5699">
                <a:solidFill>
                  <a:srgbClr val="000000"/>
                </a:solidFill>
                <a:latin typeface="Code Pro"/>
              </a:rPr>
              <a:t>Name: John</a:t>
            </a:r>
          </a:p>
        </p:txBody>
      </p:sp>
      <p:sp>
        <p:nvSpPr>
          <p:cNvPr id="15" name="TextBox 15"/>
          <p:cNvSpPr txBox="1"/>
          <p:nvPr/>
        </p:nvSpPr>
        <p:spPr>
          <a:xfrm>
            <a:off x="3486426" y="5861599"/>
            <a:ext cx="12192000" cy="1908181"/>
          </a:xfrm>
          <a:prstGeom prst="rect">
            <a:avLst/>
          </a:prstGeom>
        </p:spPr>
        <p:txBody>
          <a:bodyPr lIns="0" tIns="0" rIns="0" bIns="0" rtlCol="0" anchor="t">
            <a:spAutoFit/>
          </a:bodyPr>
          <a:lstStyle/>
          <a:p>
            <a:pPr algn="ctr">
              <a:lnSpc>
                <a:spcPts val="7699"/>
              </a:lnSpc>
            </a:pPr>
            <a:r>
              <a:rPr lang="en-US" sz="5499">
                <a:solidFill>
                  <a:srgbClr val="000000"/>
                </a:solidFill>
                <a:latin typeface="Code Pro"/>
              </a:rPr>
              <a:t>Job:third party data recovery staff </a:t>
            </a:r>
          </a:p>
          <a:p>
            <a:pPr algn="ctr">
              <a:lnSpc>
                <a:spcPts val="7699"/>
              </a:lnSpc>
            </a:pPr>
            <a:endParaRPr lang="en-US" sz="5499">
              <a:solidFill>
                <a:srgbClr val="000000"/>
              </a:solidFill>
              <a:latin typeface="Code Pro"/>
            </a:endParaRPr>
          </a:p>
        </p:txBody>
      </p:sp>
      <p:sp>
        <p:nvSpPr>
          <p:cNvPr id="16" name="TextBox 16"/>
          <p:cNvSpPr txBox="1"/>
          <p:nvPr/>
        </p:nvSpPr>
        <p:spPr>
          <a:xfrm>
            <a:off x="3546904" y="7350119"/>
            <a:ext cx="7239744" cy="1908181"/>
          </a:xfrm>
          <a:prstGeom prst="rect">
            <a:avLst/>
          </a:prstGeom>
        </p:spPr>
        <p:txBody>
          <a:bodyPr lIns="0" tIns="0" rIns="0" bIns="0" rtlCol="0" anchor="t">
            <a:spAutoFit/>
          </a:bodyPr>
          <a:lstStyle/>
          <a:p>
            <a:pPr algn="ctr">
              <a:lnSpc>
                <a:spcPts val="7699"/>
              </a:lnSpc>
            </a:pPr>
            <a:r>
              <a:rPr lang="en-US" sz="5499">
                <a:solidFill>
                  <a:srgbClr val="000000"/>
                </a:solidFill>
                <a:latin typeface="Code Pro"/>
              </a:rPr>
              <a:t>Situation:Loss of job </a:t>
            </a:r>
          </a:p>
          <a:p>
            <a:pPr algn="ctr">
              <a:lnSpc>
                <a:spcPts val="7699"/>
              </a:lnSpc>
            </a:pPr>
            <a:endParaRPr lang="en-US" sz="5499">
              <a:solidFill>
                <a:srgbClr val="000000"/>
              </a:solidFill>
              <a:latin typeface="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26995" y="9513173"/>
            <a:ext cx="3776740" cy="6373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359847" y="262978"/>
            <a:ext cx="533451" cy="416092"/>
          </a:xfrm>
          <a:prstGeom prst="rect">
            <a:avLst/>
          </a:prstGeom>
        </p:spPr>
      </p:pic>
      <p:grpSp>
        <p:nvGrpSpPr>
          <p:cNvPr id="4" name="Group 4"/>
          <p:cNvGrpSpPr/>
          <p:nvPr/>
        </p:nvGrpSpPr>
        <p:grpSpPr>
          <a:xfrm>
            <a:off x="-185845" y="-194489"/>
            <a:ext cx="3706356" cy="10675978"/>
            <a:chOff x="0" y="0"/>
            <a:chExt cx="1253755" cy="3611380"/>
          </a:xfrm>
        </p:grpSpPr>
        <p:sp>
          <p:nvSpPr>
            <p:cNvPr id="5" name="Freeform 5"/>
            <p:cNvSpPr/>
            <p:nvPr/>
          </p:nvSpPr>
          <p:spPr>
            <a:xfrm>
              <a:off x="0" y="0"/>
              <a:ext cx="1253755" cy="3611380"/>
            </a:xfrm>
            <a:custGeom>
              <a:avLst/>
              <a:gdLst/>
              <a:ahLst/>
              <a:cxnLst/>
              <a:rect l="l" t="t" r="r" b="b"/>
              <a:pathLst>
                <a:path w="1253755" h="3611380">
                  <a:moveTo>
                    <a:pt x="0" y="0"/>
                  </a:moveTo>
                  <a:lnTo>
                    <a:pt x="1253755" y="0"/>
                  </a:lnTo>
                  <a:lnTo>
                    <a:pt x="1253755" y="3611380"/>
                  </a:lnTo>
                  <a:lnTo>
                    <a:pt x="0" y="3611380"/>
                  </a:lnTo>
                  <a:close/>
                </a:path>
              </a:pathLst>
            </a:custGeom>
            <a:solidFill>
              <a:srgbClr val="F0DDDD"/>
            </a:solidFill>
          </p:spPr>
        </p:sp>
      </p:grpSp>
      <p:sp>
        <p:nvSpPr>
          <p:cNvPr id="6" name="AutoShape 6"/>
          <p:cNvSpPr/>
          <p:nvPr/>
        </p:nvSpPr>
        <p:spPr>
          <a:xfrm rot="5400000">
            <a:off x="-1455014" y="5105400"/>
            <a:ext cx="7706669" cy="0"/>
          </a:xfrm>
          <a:prstGeom prst="line">
            <a:avLst/>
          </a:prstGeom>
          <a:ln w="76200" cap="flat">
            <a:solidFill>
              <a:srgbClr val="AD7A69">
                <a:alpha val="29804"/>
              </a:srgbClr>
            </a:solidFill>
            <a:prstDash val="solid"/>
            <a:headEnd type="none" w="sm" len="sm"/>
            <a:tailEnd type="none" w="sm" len="sm"/>
          </a:ln>
        </p:spPr>
      </p:sp>
      <p:sp>
        <p:nvSpPr>
          <p:cNvPr id="7" name="TextBox 7"/>
          <p:cNvSpPr txBox="1"/>
          <p:nvPr/>
        </p:nvSpPr>
        <p:spPr>
          <a:xfrm>
            <a:off x="0" y="253453"/>
            <a:ext cx="11532717" cy="1374289"/>
          </a:xfrm>
          <a:prstGeom prst="rect">
            <a:avLst/>
          </a:prstGeom>
        </p:spPr>
        <p:txBody>
          <a:bodyPr lIns="0" tIns="0" rIns="0" bIns="0" rtlCol="0" anchor="t">
            <a:spAutoFit/>
          </a:bodyPr>
          <a:lstStyle/>
          <a:p>
            <a:pPr marL="0" lvl="0" indent="0" algn="ctr">
              <a:lnSpc>
                <a:spcPts val="4640"/>
              </a:lnSpc>
              <a:spcBef>
                <a:spcPct val="0"/>
              </a:spcBef>
            </a:pPr>
            <a:r>
              <a:rPr lang="en-US" sz="5099">
                <a:solidFill>
                  <a:srgbClr val="000000"/>
                </a:solidFill>
                <a:latin typeface="Agrandir Black"/>
              </a:rPr>
              <a:t>RISK SCENARIO:THIRD-PARTY UNABLE TO PROVIDE SERVICES</a:t>
            </a:r>
          </a:p>
        </p:txBody>
      </p:sp>
      <p:sp>
        <p:nvSpPr>
          <p:cNvPr id="8" name="TextBox 8"/>
          <p:cNvSpPr txBox="1"/>
          <p:nvPr/>
        </p:nvSpPr>
        <p:spPr>
          <a:xfrm>
            <a:off x="3402193" y="5201426"/>
            <a:ext cx="5033275" cy="1171058"/>
          </a:xfrm>
          <a:prstGeom prst="rect">
            <a:avLst/>
          </a:prstGeom>
        </p:spPr>
        <p:txBody>
          <a:bodyPr lIns="0" tIns="0" rIns="0" bIns="0" rtlCol="0" anchor="t">
            <a:spAutoFit/>
          </a:bodyPr>
          <a:lstStyle/>
          <a:p>
            <a:pPr algn="ctr">
              <a:lnSpc>
                <a:spcPts val="8108"/>
              </a:lnSpc>
            </a:pPr>
            <a:r>
              <a:rPr lang="en-US" sz="9887" dirty="0">
                <a:solidFill>
                  <a:srgbClr val="000000"/>
                </a:solidFill>
                <a:latin typeface="Playlist Script"/>
              </a:rPr>
              <a:t>Event</a:t>
            </a:r>
          </a:p>
        </p:txBody>
      </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0502" y="4702346"/>
            <a:ext cx="4022858" cy="3466972"/>
          </a:xfrm>
          <a:prstGeom prst="rect">
            <a:avLst/>
          </a:prstGeom>
        </p:spPr>
      </p:pic>
      <p:sp>
        <p:nvSpPr>
          <p:cNvPr id="10" name="TextBox 10"/>
          <p:cNvSpPr txBox="1"/>
          <p:nvPr/>
        </p:nvSpPr>
        <p:spPr>
          <a:xfrm>
            <a:off x="3916608" y="6826611"/>
            <a:ext cx="12911501" cy="2619307"/>
          </a:xfrm>
          <a:prstGeom prst="rect">
            <a:avLst/>
          </a:prstGeom>
        </p:spPr>
        <p:txBody>
          <a:bodyPr lIns="0" tIns="0" rIns="0" bIns="0" rtlCol="0" anchor="t">
            <a:spAutoFit/>
          </a:bodyPr>
          <a:lstStyle/>
          <a:p>
            <a:pPr marL="798828" lvl="1" indent="-399414" algn="ctr">
              <a:lnSpc>
                <a:spcPts val="5179"/>
              </a:lnSpc>
              <a:buFont typeface="Arial"/>
              <a:buChar char="•"/>
            </a:pPr>
            <a:r>
              <a:rPr lang="en-US" sz="3699" dirty="0">
                <a:solidFill>
                  <a:srgbClr val="000000"/>
                </a:solidFill>
                <a:latin typeface="Code Pro"/>
              </a:rPr>
              <a:t>Third party company having financial issues/strike</a:t>
            </a:r>
          </a:p>
          <a:p>
            <a:pPr marL="798828" lvl="1" indent="-399414" algn="ctr">
              <a:lnSpc>
                <a:spcPts val="5179"/>
              </a:lnSpc>
              <a:buFont typeface="Arial"/>
              <a:buChar char="•"/>
            </a:pPr>
            <a:r>
              <a:rPr lang="en-US" sz="3699" dirty="0">
                <a:solidFill>
                  <a:srgbClr val="000000"/>
                </a:solidFill>
                <a:latin typeface="Code Pro"/>
              </a:rPr>
              <a:t>Unable to pay employee's salary</a:t>
            </a:r>
          </a:p>
          <a:p>
            <a:pPr marL="798828" lvl="1" indent="-399414" algn="ctr">
              <a:lnSpc>
                <a:spcPts val="5179"/>
              </a:lnSpc>
              <a:buFont typeface="Arial"/>
              <a:buChar char="•"/>
            </a:pPr>
            <a:r>
              <a:rPr lang="en-US" sz="3699" dirty="0">
                <a:solidFill>
                  <a:srgbClr val="000000"/>
                </a:solidFill>
                <a:latin typeface="Code Pro"/>
              </a:rPr>
              <a:t>Staff is  unavailable to recover data for PridePoint</a:t>
            </a:r>
          </a:p>
        </p:txBody>
      </p:sp>
      <p:grpSp>
        <p:nvGrpSpPr>
          <p:cNvPr id="11" name="Group 11"/>
          <p:cNvGrpSpPr/>
          <p:nvPr/>
        </p:nvGrpSpPr>
        <p:grpSpPr>
          <a:xfrm>
            <a:off x="3777998" y="5440764"/>
            <a:ext cx="16230600" cy="5827528"/>
            <a:chOff x="0" y="0"/>
            <a:chExt cx="21640800" cy="7770038"/>
          </a:xfrm>
        </p:grpSpPr>
        <p:sp>
          <p:nvSpPr>
            <p:cNvPr id="12" name="TextBox 12"/>
            <p:cNvSpPr txBox="1"/>
            <p:nvPr/>
          </p:nvSpPr>
          <p:spPr>
            <a:xfrm>
              <a:off x="0" y="1085850"/>
              <a:ext cx="21640800" cy="5382532"/>
            </a:xfrm>
            <a:prstGeom prst="rect">
              <a:avLst/>
            </a:prstGeom>
          </p:spPr>
          <p:txBody>
            <a:bodyPr lIns="0" tIns="0" rIns="0" bIns="0" rtlCol="0" anchor="t">
              <a:spAutoFit/>
            </a:bodyPr>
            <a:lstStyle/>
            <a:p>
              <a:pPr algn="ctr">
                <a:lnSpc>
                  <a:spcPts val="26145"/>
                </a:lnSpc>
              </a:pPr>
              <a:endParaRPr/>
            </a:p>
          </p:txBody>
        </p:sp>
        <p:sp>
          <p:nvSpPr>
            <p:cNvPr id="13" name="TextBox 13"/>
            <p:cNvSpPr txBox="1"/>
            <p:nvPr/>
          </p:nvSpPr>
          <p:spPr>
            <a:xfrm>
              <a:off x="1018095" y="6348061"/>
              <a:ext cx="19604609" cy="1421976"/>
            </a:xfrm>
            <a:prstGeom prst="rect">
              <a:avLst/>
            </a:prstGeom>
          </p:spPr>
          <p:txBody>
            <a:bodyPr lIns="0" tIns="0" rIns="0" bIns="0" rtlCol="0" anchor="t">
              <a:spAutoFit/>
            </a:bodyPr>
            <a:lstStyle/>
            <a:p>
              <a:pPr algn="ctr">
                <a:lnSpc>
                  <a:spcPts val="9130"/>
                </a:lnSpc>
              </a:pPr>
              <a:r>
                <a:rPr lang="en-US" sz="6521" spc="945">
                  <a:solidFill>
                    <a:srgbClr val="000000"/>
                  </a:solidFill>
                  <a:latin typeface="Glacial Indifference"/>
                </a:rPr>
                <a:t>TO THE NEW YEAR</a:t>
              </a:r>
            </a:p>
          </p:txBody>
        </p:sp>
      </p:grpSp>
      <p:sp>
        <p:nvSpPr>
          <p:cNvPr id="14" name="TextBox 14"/>
          <p:cNvSpPr txBox="1"/>
          <p:nvPr/>
        </p:nvSpPr>
        <p:spPr>
          <a:xfrm>
            <a:off x="-1128016" y="2121062"/>
            <a:ext cx="16230600" cy="628650"/>
          </a:xfrm>
          <a:prstGeom prst="rect">
            <a:avLst/>
          </a:prstGeom>
        </p:spPr>
        <p:txBody>
          <a:bodyPr lIns="0" tIns="0" rIns="0" bIns="0" rtlCol="0" anchor="t">
            <a:spAutoFit/>
          </a:bodyPr>
          <a:lstStyle/>
          <a:p>
            <a:pPr algn="ctr">
              <a:lnSpc>
                <a:spcPts val="4500"/>
              </a:lnSpc>
            </a:pPr>
            <a:r>
              <a:rPr lang="en-US" sz="5000" dirty="0">
                <a:solidFill>
                  <a:srgbClr val="FFFAEF"/>
                </a:solidFill>
                <a:latin typeface="CS Gordon Serif"/>
              </a:rPr>
              <a:t>ASSUME:</a:t>
            </a:r>
          </a:p>
        </p:txBody>
      </p:sp>
      <p:sp>
        <p:nvSpPr>
          <p:cNvPr id="15" name="TextBox 15"/>
          <p:cNvSpPr txBox="1"/>
          <p:nvPr/>
        </p:nvSpPr>
        <p:spPr>
          <a:xfrm>
            <a:off x="4796641" y="2884586"/>
            <a:ext cx="11795504" cy="1251518"/>
          </a:xfrm>
          <a:prstGeom prst="rect">
            <a:avLst/>
          </a:prstGeom>
        </p:spPr>
        <p:txBody>
          <a:bodyPr wrap="square" lIns="0" tIns="0" rIns="0" bIns="0" rtlCol="0" anchor="t">
            <a:spAutoFit/>
          </a:bodyPr>
          <a:lstStyle/>
          <a:p>
            <a:pPr marL="777248" lvl="1" indent="-388624" algn="ctr">
              <a:lnSpc>
                <a:spcPts val="5040"/>
              </a:lnSpc>
              <a:buFont typeface="Arial"/>
              <a:buChar char="•"/>
            </a:pPr>
            <a:r>
              <a:rPr lang="en-US" sz="3600" dirty="0">
                <a:solidFill>
                  <a:srgbClr val="000000"/>
                </a:solidFill>
                <a:latin typeface="Open Sans"/>
              </a:rPr>
              <a:t>Overall economic of the nation is not doing well</a:t>
            </a:r>
          </a:p>
          <a:p>
            <a:pPr marL="777248" lvl="1" indent="-388624" algn="ctr">
              <a:lnSpc>
                <a:spcPts val="5040"/>
              </a:lnSpc>
              <a:buFont typeface="Arial"/>
              <a:buChar char="•"/>
            </a:pPr>
            <a:r>
              <a:rPr lang="en-US" sz="3600" dirty="0">
                <a:solidFill>
                  <a:srgbClr val="000000"/>
                </a:solidFill>
                <a:latin typeface="Open Sans"/>
              </a:rPr>
              <a:t>Many companies are cutting down wages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242" b="30242"/>
          <a:stretch>
            <a:fillRect/>
          </a:stretch>
        </p:blipFill>
        <p:spPr>
          <a:xfrm>
            <a:off x="0" y="0"/>
            <a:ext cx="18288000" cy="10287000"/>
          </a:xfrm>
          <a:prstGeom prst="rect">
            <a:avLst/>
          </a:prstGeom>
        </p:spPr>
      </p:pic>
      <p:grpSp>
        <p:nvGrpSpPr>
          <p:cNvPr id="3" name="Group 3"/>
          <p:cNvGrpSpPr/>
          <p:nvPr/>
        </p:nvGrpSpPr>
        <p:grpSpPr>
          <a:xfrm>
            <a:off x="1344211" y="1127962"/>
            <a:ext cx="15962714" cy="8495538"/>
            <a:chOff x="0" y="0"/>
            <a:chExt cx="25239089" cy="13432531"/>
          </a:xfrm>
        </p:grpSpPr>
        <p:sp>
          <p:nvSpPr>
            <p:cNvPr id="4" name="Freeform 4"/>
            <p:cNvSpPr/>
            <p:nvPr/>
          </p:nvSpPr>
          <p:spPr>
            <a:xfrm>
              <a:off x="31750" y="31750"/>
              <a:ext cx="25175589" cy="13369030"/>
            </a:xfrm>
            <a:custGeom>
              <a:avLst/>
              <a:gdLst/>
              <a:ahLst/>
              <a:cxnLst/>
              <a:rect l="l" t="t" r="r" b="b"/>
              <a:pathLst>
                <a:path w="25175589" h="13369030">
                  <a:moveTo>
                    <a:pt x="25082880" y="13369030"/>
                  </a:moveTo>
                  <a:lnTo>
                    <a:pt x="92710" y="13369030"/>
                  </a:lnTo>
                  <a:cubicBezTo>
                    <a:pt x="41910" y="13369030"/>
                    <a:pt x="0" y="13327121"/>
                    <a:pt x="0" y="13276321"/>
                  </a:cubicBezTo>
                  <a:lnTo>
                    <a:pt x="0" y="92710"/>
                  </a:lnTo>
                  <a:cubicBezTo>
                    <a:pt x="0" y="41910"/>
                    <a:pt x="41910" y="0"/>
                    <a:pt x="92710" y="0"/>
                  </a:cubicBezTo>
                  <a:lnTo>
                    <a:pt x="25081609" y="0"/>
                  </a:lnTo>
                  <a:cubicBezTo>
                    <a:pt x="25132409" y="0"/>
                    <a:pt x="25174319" y="41910"/>
                    <a:pt x="25174319" y="92710"/>
                  </a:cubicBezTo>
                  <a:lnTo>
                    <a:pt x="25174319" y="13275050"/>
                  </a:lnTo>
                  <a:cubicBezTo>
                    <a:pt x="25175589" y="13327121"/>
                    <a:pt x="25133680" y="13369030"/>
                    <a:pt x="25082880" y="13369030"/>
                  </a:cubicBezTo>
                  <a:close/>
                </a:path>
              </a:pathLst>
            </a:custGeom>
            <a:solidFill>
              <a:srgbClr val="EBADB1"/>
            </a:solidFill>
          </p:spPr>
        </p:sp>
        <p:sp>
          <p:nvSpPr>
            <p:cNvPr id="5" name="Freeform 5"/>
            <p:cNvSpPr/>
            <p:nvPr/>
          </p:nvSpPr>
          <p:spPr>
            <a:xfrm>
              <a:off x="0" y="0"/>
              <a:ext cx="25239089" cy="13432530"/>
            </a:xfrm>
            <a:custGeom>
              <a:avLst/>
              <a:gdLst/>
              <a:ahLst/>
              <a:cxnLst/>
              <a:rect l="l" t="t" r="r" b="b"/>
              <a:pathLst>
                <a:path w="25239089" h="13432530">
                  <a:moveTo>
                    <a:pt x="25114630" y="59690"/>
                  </a:moveTo>
                  <a:cubicBezTo>
                    <a:pt x="25150189" y="59690"/>
                    <a:pt x="25179400" y="88900"/>
                    <a:pt x="25179400" y="124460"/>
                  </a:cubicBezTo>
                  <a:lnTo>
                    <a:pt x="25179400" y="13308071"/>
                  </a:lnTo>
                  <a:cubicBezTo>
                    <a:pt x="25179400" y="13343630"/>
                    <a:pt x="25150189" y="13372841"/>
                    <a:pt x="25114630" y="13372841"/>
                  </a:cubicBezTo>
                  <a:lnTo>
                    <a:pt x="124460" y="13372841"/>
                  </a:lnTo>
                  <a:cubicBezTo>
                    <a:pt x="88900" y="13372841"/>
                    <a:pt x="59690" y="13343630"/>
                    <a:pt x="59690" y="13308071"/>
                  </a:cubicBezTo>
                  <a:lnTo>
                    <a:pt x="59690" y="124460"/>
                  </a:lnTo>
                  <a:cubicBezTo>
                    <a:pt x="59690" y="88900"/>
                    <a:pt x="88900" y="59690"/>
                    <a:pt x="124460" y="59690"/>
                  </a:cubicBezTo>
                  <a:lnTo>
                    <a:pt x="25114630" y="59690"/>
                  </a:lnTo>
                  <a:moveTo>
                    <a:pt x="25114630" y="0"/>
                  </a:moveTo>
                  <a:lnTo>
                    <a:pt x="124460" y="0"/>
                  </a:lnTo>
                  <a:cubicBezTo>
                    <a:pt x="55880" y="0"/>
                    <a:pt x="0" y="55880"/>
                    <a:pt x="0" y="124460"/>
                  </a:cubicBezTo>
                  <a:lnTo>
                    <a:pt x="0" y="13308071"/>
                  </a:lnTo>
                  <a:cubicBezTo>
                    <a:pt x="0" y="13376650"/>
                    <a:pt x="55880" y="13432530"/>
                    <a:pt x="124460" y="13432530"/>
                  </a:cubicBezTo>
                  <a:lnTo>
                    <a:pt x="25114630" y="13432530"/>
                  </a:lnTo>
                  <a:cubicBezTo>
                    <a:pt x="25183209" y="13432530"/>
                    <a:pt x="25239089" y="13376650"/>
                    <a:pt x="25239089" y="13308071"/>
                  </a:cubicBezTo>
                  <a:lnTo>
                    <a:pt x="25239089" y="124460"/>
                  </a:lnTo>
                  <a:cubicBezTo>
                    <a:pt x="25239089" y="55880"/>
                    <a:pt x="25183209" y="0"/>
                    <a:pt x="25114630" y="0"/>
                  </a:cubicBezTo>
                  <a:close/>
                </a:path>
              </a:pathLst>
            </a:custGeom>
            <a:solidFill>
              <a:srgbClr val="100F0D"/>
            </a:solidFill>
          </p:spPr>
        </p:sp>
      </p:grpSp>
      <p:grpSp>
        <p:nvGrpSpPr>
          <p:cNvPr id="6" name="Group 6"/>
          <p:cNvGrpSpPr/>
          <p:nvPr/>
        </p:nvGrpSpPr>
        <p:grpSpPr>
          <a:xfrm>
            <a:off x="1028700" y="777799"/>
            <a:ext cx="15988558" cy="8544732"/>
            <a:chOff x="0" y="0"/>
            <a:chExt cx="25279951" cy="13510312"/>
          </a:xfrm>
        </p:grpSpPr>
        <p:sp>
          <p:nvSpPr>
            <p:cNvPr id="7" name="Freeform 7"/>
            <p:cNvSpPr/>
            <p:nvPr/>
          </p:nvSpPr>
          <p:spPr>
            <a:xfrm>
              <a:off x="31750" y="31750"/>
              <a:ext cx="25216452" cy="13446812"/>
            </a:xfrm>
            <a:custGeom>
              <a:avLst/>
              <a:gdLst/>
              <a:ahLst/>
              <a:cxnLst/>
              <a:rect l="l" t="t" r="r" b="b"/>
              <a:pathLst>
                <a:path w="25216452" h="13446812">
                  <a:moveTo>
                    <a:pt x="25123741" y="13446812"/>
                  </a:moveTo>
                  <a:lnTo>
                    <a:pt x="92710" y="13446812"/>
                  </a:lnTo>
                  <a:cubicBezTo>
                    <a:pt x="41910" y="13446812"/>
                    <a:pt x="0" y="13404903"/>
                    <a:pt x="0" y="13354103"/>
                  </a:cubicBezTo>
                  <a:lnTo>
                    <a:pt x="0" y="92710"/>
                  </a:lnTo>
                  <a:cubicBezTo>
                    <a:pt x="0" y="41910"/>
                    <a:pt x="41910" y="0"/>
                    <a:pt x="92710" y="0"/>
                  </a:cubicBezTo>
                  <a:lnTo>
                    <a:pt x="25122471" y="0"/>
                  </a:lnTo>
                  <a:cubicBezTo>
                    <a:pt x="25173271" y="0"/>
                    <a:pt x="25215182" y="41910"/>
                    <a:pt x="25215182" y="92710"/>
                  </a:cubicBezTo>
                  <a:lnTo>
                    <a:pt x="25215182" y="13352833"/>
                  </a:lnTo>
                  <a:cubicBezTo>
                    <a:pt x="25216452" y="13404903"/>
                    <a:pt x="25174541" y="13446812"/>
                    <a:pt x="25123741" y="13446812"/>
                  </a:cubicBezTo>
                  <a:close/>
                </a:path>
              </a:pathLst>
            </a:custGeom>
            <a:solidFill>
              <a:srgbClr val="FDF9F2"/>
            </a:solidFill>
          </p:spPr>
        </p:sp>
        <p:sp>
          <p:nvSpPr>
            <p:cNvPr id="8" name="Freeform 8"/>
            <p:cNvSpPr/>
            <p:nvPr/>
          </p:nvSpPr>
          <p:spPr>
            <a:xfrm>
              <a:off x="0" y="0"/>
              <a:ext cx="25279952" cy="13510312"/>
            </a:xfrm>
            <a:custGeom>
              <a:avLst/>
              <a:gdLst/>
              <a:ahLst/>
              <a:cxnLst/>
              <a:rect l="l" t="t" r="r" b="b"/>
              <a:pathLst>
                <a:path w="25279952" h="13510312">
                  <a:moveTo>
                    <a:pt x="25155491" y="59690"/>
                  </a:moveTo>
                  <a:cubicBezTo>
                    <a:pt x="25191052" y="59690"/>
                    <a:pt x="25220262" y="88900"/>
                    <a:pt x="25220262" y="124460"/>
                  </a:cubicBezTo>
                  <a:lnTo>
                    <a:pt x="25220262" y="13385853"/>
                  </a:lnTo>
                  <a:cubicBezTo>
                    <a:pt x="25220262" y="13421412"/>
                    <a:pt x="25191052" y="13450622"/>
                    <a:pt x="25155491" y="13450622"/>
                  </a:cubicBezTo>
                  <a:lnTo>
                    <a:pt x="124460" y="13450622"/>
                  </a:lnTo>
                  <a:cubicBezTo>
                    <a:pt x="88900" y="13450622"/>
                    <a:pt x="59690" y="13421412"/>
                    <a:pt x="59690" y="13385853"/>
                  </a:cubicBezTo>
                  <a:lnTo>
                    <a:pt x="59690" y="124460"/>
                  </a:lnTo>
                  <a:cubicBezTo>
                    <a:pt x="59690" y="88900"/>
                    <a:pt x="88900" y="59690"/>
                    <a:pt x="124460" y="59690"/>
                  </a:cubicBezTo>
                  <a:lnTo>
                    <a:pt x="25155491" y="59690"/>
                  </a:lnTo>
                  <a:moveTo>
                    <a:pt x="25155491" y="0"/>
                  </a:moveTo>
                  <a:lnTo>
                    <a:pt x="124460" y="0"/>
                  </a:lnTo>
                  <a:cubicBezTo>
                    <a:pt x="55880" y="0"/>
                    <a:pt x="0" y="55880"/>
                    <a:pt x="0" y="124460"/>
                  </a:cubicBezTo>
                  <a:lnTo>
                    <a:pt x="0" y="13385853"/>
                  </a:lnTo>
                  <a:cubicBezTo>
                    <a:pt x="0" y="13454433"/>
                    <a:pt x="55880" y="13510312"/>
                    <a:pt x="124460" y="13510312"/>
                  </a:cubicBezTo>
                  <a:lnTo>
                    <a:pt x="25155491" y="13510312"/>
                  </a:lnTo>
                  <a:cubicBezTo>
                    <a:pt x="25224071" y="13510312"/>
                    <a:pt x="25279952" y="13454433"/>
                    <a:pt x="25279952" y="13385853"/>
                  </a:cubicBezTo>
                  <a:lnTo>
                    <a:pt x="25279952" y="124460"/>
                  </a:lnTo>
                  <a:cubicBezTo>
                    <a:pt x="25279952" y="55880"/>
                    <a:pt x="25224071" y="0"/>
                    <a:pt x="25155491" y="0"/>
                  </a:cubicBezTo>
                  <a:close/>
                </a:path>
              </a:pathLst>
            </a:custGeom>
            <a:solidFill>
              <a:srgbClr val="100F0D"/>
            </a:solidFill>
          </p:spPr>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923765" y="4605364"/>
            <a:ext cx="1099214" cy="2357564"/>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643106" y="5050165"/>
            <a:ext cx="1701687" cy="1763406"/>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216019" y="4710572"/>
            <a:ext cx="2033935" cy="2147148"/>
          </a:xfrm>
          <a:prstGeom prst="rect">
            <a:avLst/>
          </a:prstGeom>
        </p:spPr>
      </p:pic>
      <p:sp>
        <p:nvSpPr>
          <p:cNvPr id="12" name="TextBox 12"/>
          <p:cNvSpPr txBox="1"/>
          <p:nvPr/>
        </p:nvSpPr>
        <p:spPr>
          <a:xfrm>
            <a:off x="1323615" y="7353562"/>
            <a:ext cx="4738494" cy="407035"/>
          </a:xfrm>
          <a:prstGeom prst="rect">
            <a:avLst/>
          </a:prstGeom>
        </p:spPr>
        <p:txBody>
          <a:bodyPr lIns="0" tIns="0" rIns="0" bIns="0" rtlCol="0" anchor="t">
            <a:spAutoFit/>
          </a:bodyPr>
          <a:lstStyle/>
          <a:p>
            <a:pPr algn="ctr">
              <a:lnSpc>
                <a:spcPts val="3079"/>
              </a:lnSpc>
            </a:pPr>
            <a:r>
              <a:rPr lang="en-US" sz="2799" spc="139">
                <a:solidFill>
                  <a:srgbClr val="100F0D"/>
                </a:solidFill>
                <a:latin typeface="Nourd Bold"/>
              </a:rPr>
              <a:t>LOSS OF DATA</a:t>
            </a:r>
          </a:p>
        </p:txBody>
      </p:sp>
      <p:sp>
        <p:nvSpPr>
          <p:cNvPr id="13" name="TextBox 13"/>
          <p:cNvSpPr txBox="1"/>
          <p:nvPr/>
        </p:nvSpPr>
        <p:spPr>
          <a:xfrm>
            <a:off x="11645482" y="7353661"/>
            <a:ext cx="4738494" cy="406936"/>
          </a:xfrm>
          <a:prstGeom prst="rect">
            <a:avLst/>
          </a:prstGeom>
        </p:spPr>
        <p:txBody>
          <a:bodyPr lIns="0" tIns="0" rIns="0" bIns="0" rtlCol="0" anchor="t">
            <a:spAutoFit/>
          </a:bodyPr>
          <a:lstStyle/>
          <a:p>
            <a:pPr algn="ctr">
              <a:lnSpc>
                <a:spcPts val="3079"/>
              </a:lnSpc>
            </a:pPr>
            <a:r>
              <a:rPr lang="en-US" sz="2799" spc="139">
                <a:solidFill>
                  <a:srgbClr val="100F0D"/>
                </a:solidFill>
                <a:latin typeface="Nourd Bold"/>
              </a:rPr>
              <a:t>PROMPT TO DATA LEAK</a:t>
            </a:r>
          </a:p>
        </p:txBody>
      </p:sp>
      <p:sp>
        <p:nvSpPr>
          <p:cNvPr id="14" name="TextBox 14"/>
          <p:cNvSpPr txBox="1"/>
          <p:nvPr/>
        </p:nvSpPr>
        <p:spPr>
          <a:xfrm>
            <a:off x="6062109" y="7353562"/>
            <a:ext cx="5307996" cy="407035"/>
          </a:xfrm>
          <a:prstGeom prst="rect">
            <a:avLst/>
          </a:prstGeom>
        </p:spPr>
        <p:txBody>
          <a:bodyPr lIns="0" tIns="0" rIns="0" bIns="0" rtlCol="0" anchor="t">
            <a:spAutoFit/>
          </a:bodyPr>
          <a:lstStyle/>
          <a:p>
            <a:pPr algn="ctr">
              <a:lnSpc>
                <a:spcPts val="3079"/>
              </a:lnSpc>
            </a:pPr>
            <a:r>
              <a:rPr lang="en-US" sz="2799" spc="139">
                <a:solidFill>
                  <a:srgbClr val="100F0D"/>
                </a:solidFill>
                <a:latin typeface="Nourd Bold"/>
              </a:rPr>
              <a:t>FINANCIAL LOSS </a:t>
            </a:r>
          </a:p>
        </p:txBody>
      </p:sp>
      <p:sp>
        <p:nvSpPr>
          <p:cNvPr id="15" name="TextBox 15"/>
          <p:cNvSpPr txBox="1"/>
          <p:nvPr/>
        </p:nvSpPr>
        <p:spPr>
          <a:xfrm>
            <a:off x="463919" y="1127962"/>
            <a:ext cx="9955717" cy="1178144"/>
          </a:xfrm>
          <a:prstGeom prst="rect">
            <a:avLst/>
          </a:prstGeom>
        </p:spPr>
        <p:txBody>
          <a:bodyPr lIns="0" tIns="0" rIns="0" bIns="0" rtlCol="0" anchor="t">
            <a:spAutoFit/>
          </a:bodyPr>
          <a:lstStyle/>
          <a:p>
            <a:pPr marL="0" lvl="0" indent="0" algn="ctr">
              <a:lnSpc>
                <a:spcPts val="4006"/>
              </a:lnSpc>
              <a:spcBef>
                <a:spcPct val="0"/>
              </a:spcBef>
            </a:pPr>
            <a:r>
              <a:rPr lang="en-US" sz="4402">
                <a:solidFill>
                  <a:srgbClr val="000000"/>
                </a:solidFill>
                <a:latin typeface="Agrandir Black"/>
              </a:rPr>
              <a:t>RISK SCENARIO:THIRD-PARTY UNABLE TO PROVIDE SERVICES</a:t>
            </a:r>
          </a:p>
        </p:txBody>
      </p:sp>
      <p:sp>
        <p:nvSpPr>
          <p:cNvPr id="16" name="TextBox 16"/>
          <p:cNvSpPr txBox="1"/>
          <p:nvPr/>
        </p:nvSpPr>
        <p:spPr>
          <a:xfrm>
            <a:off x="253376" y="3322431"/>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Threat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6EE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633437" y="96290"/>
            <a:ext cx="2220025" cy="186482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77976" b="17597"/>
          <a:stretch>
            <a:fillRect/>
          </a:stretch>
        </p:blipFill>
        <p:spPr>
          <a:xfrm>
            <a:off x="-144893" y="-536814"/>
            <a:ext cx="3043833" cy="1138866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88" b="50890"/>
          <a:stretch>
            <a:fillRect/>
          </a:stretch>
        </p:blipFill>
        <p:spPr>
          <a:xfrm flipH="1">
            <a:off x="5737057" y="7484475"/>
            <a:ext cx="12550943" cy="29862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77856" b="17034"/>
          <a:stretch>
            <a:fillRect/>
          </a:stretch>
        </p:blipFill>
        <p:spPr>
          <a:xfrm>
            <a:off x="1488860" y="-536814"/>
            <a:ext cx="2888864" cy="10823814"/>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644299" y="96290"/>
            <a:ext cx="1104425" cy="1352859"/>
          </a:xfrm>
          <a:prstGeom prst="rect">
            <a:avLst/>
          </a:prstGeom>
        </p:spPr>
      </p:pic>
      <p:sp>
        <p:nvSpPr>
          <p:cNvPr id="7" name="TextBox 7"/>
          <p:cNvSpPr txBox="1"/>
          <p:nvPr/>
        </p:nvSpPr>
        <p:spPr>
          <a:xfrm>
            <a:off x="214820" y="421961"/>
            <a:ext cx="11797709" cy="1396122"/>
          </a:xfrm>
          <a:prstGeom prst="rect">
            <a:avLst/>
          </a:prstGeom>
        </p:spPr>
        <p:txBody>
          <a:bodyPr lIns="0" tIns="0" rIns="0" bIns="0" rtlCol="0" anchor="t">
            <a:spAutoFit/>
          </a:bodyPr>
          <a:lstStyle/>
          <a:p>
            <a:pPr marL="0" lvl="0" indent="0" algn="ctr">
              <a:lnSpc>
                <a:spcPts val="4747"/>
              </a:lnSpc>
              <a:spcBef>
                <a:spcPct val="0"/>
              </a:spcBef>
            </a:pPr>
            <a:r>
              <a:rPr lang="en-US" sz="5216">
                <a:solidFill>
                  <a:srgbClr val="000000"/>
                </a:solidFill>
                <a:latin typeface="Agrandir Black"/>
              </a:rPr>
              <a:t>RISK SCENARIO:THIRD-PARTY UNABLE TO PROVIDE SERVICES</a:t>
            </a:r>
          </a:p>
        </p:txBody>
      </p:sp>
      <p:sp>
        <p:nvSpPr>
          <p:cNvPr id="8" name="TextBox 8"/>
          <p:cNvSpPr txBox="1"/>
          <p:nvPr/>
        </p:nvSpPr>
        <p:spPr>
          <a:xfrm>
            <a:off x="416654" y="2809711"/>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Asset</a:t>
            </a:r>
          </a:p>
        </p:txBody>
      </p:sp>
      <p:sp>
        <p:nvSpPr>
          <p:cNvPr id="9" name="TextBox 9"/>
          <p:cNvSpPr txBox="1"/>
          <p:nvPr/>
        </p:nvSpPr>
        <p:spPr>
          <a:xfrm>
            <a:off x="5449929" y="4169972"/>
            <a:ext cx="11341150" cy="2343151"/>
          </a:xfrm>
          <a:prstGeom prst="rect">
            <a:avLst/>
          </a:prstGeom>
        </p:spPr>
        <p:txBody>
          <a:bodyPr lIns="0" tIns="0" rIns="0" bIns="0" rtlCol="0" anchor="t">
            <a:spAutoFit/>
          </a:bodyPr>
          <a:lstStyle/>
          <a:p>
            <a:pPr marL="971539" lvl="1" indent="-485769" algn="ctr">
              <a:lnSpc>
                <a:spcPts val="6299"/>
              </a:lnSpc>
              <a:buFont typeface="Arial"/>
              <a:buChar char="•"/>
            </a:pPr>
            <a:r>
              <a:rPr lang="en-US" sz="4499">
                <a:solidFill>
                  <a:srgbClr val="000000"/>
                </a:solidFill>
                <a:latin typeface="Code Pro"/>
              </a:rPr>
              <a:t>Loss of business</a:t>
            </a:r>
          </a:p>
          <a:p>
            <a:pPr marL="971539" lvl="1" indent="-485769" algn="ctr">
              <a:lnSpc>
                <a:spcPts val="6299"/>
              </a:lnSpc>
              <a:buFont typeface="Arial"/>
              <a:buChar char="•"/>
            </a:pPr>
            <a:r>
              <a:rPr lang="en-US" sz="4499">
                <a:solidFill>
                  <a:srgbClr val="000000"/>
                </a:solidFill>
                <a:latin typeface="Code Pro"/>
              </a:rPr>
              <a:t>Business operation will be affected</a:t>
            </a:r>
          </a:p>
          <a:p>
            <a:pPr marL="971539" lvl="1" indent="-485769" algn="ctr">
              <a:lnSpc>
                <a:spcPts val="6299"/>
              </a:lnSpc>
              <a:buFont typeface="Arial"/>
              <a:buChar char="•"/>
            </a:pPr>
            <a:r>
              <a:rPr lang="en-US" sz="4499">
                <a:solidFill>
                  <a:srgbClr val="000000"/>
                </a:solidFill>
                <a:latin typeface="Code Pro"/>
              </a:rPr>
              <a:t>IT infrastructure unable to operate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CFAC"/>
        </a:solidFill>
        <a:effectLst/>
      </p:bgPr>
    </p:bg>
    <p:spTree>
      <p:nvGrpSpPr>
        <p:cNvPr id="1" name=""/>
        <p:cNvGrpSpPr/>
        <p:nvPr/>
      </p:nvGrpSpPr>
      <p:grpSpPr>
        <a:xfrm>
          <a:off x="0" y="0"/>
          <a:ext cx="0" cy="0"/>
          <a:chOff x="0" y="0"/>
          <a:chExt cx="0" cy="0"/>
        </a:xfrm>
      </p:grpSpPr>
      <p:grpSp>
        <p:nvGrpSpPr>
          <p:cNvPr id="2" name="Group 2"/>
          <p:cNvGrpSpPr/>
          <p:nvPr/>
        </p:nvGrpSpPr>
        <p:grpSpPr>
          <a:xfrm>
            <a:off x="8228994" y="567635"/>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id="4" name="Group 4"/>
          <p:cNvGrpSpPr/>
          <p:nvPr/>
        </p:nvGrpSpPr>
        <p:grpSpPr>
          <a:xfrm>
            <a:off x="9487267" y="1249503"/>
            <a:ext cx="7640027" cy="8096343"/>
            <a:chOff x="0" y="0"/>
            <a:chExt cx="10186702" cy="10795123"/>
          </a:xfrm>
        </p:grpSpPr>
        <p:sp>
          <p:nvSpPr>
            <p:cNvPr id="5" name="AutoShape 5"/>
            <p:cNvSpPr/>
            <p:nvPr/>
          </p:nvSpPr>
          <p:spPr>
            <a:xfrm>
              <a:off x="2532" y="1107916"/>
              <a:ext cx="10184170" cy="0"/>
            </a:xfrm>
            <a:prstGeom prst="line">
              <a:avLst/>
            </a:prstGeom>
            <a:ln w="101600" cap="rnd">
              <a:solidFill>
                <a:srgbClr val="F2F3F4"/>
              </a:solidFill>
              <a:prstDash val="solid"/>
              <a:headEnd type="none" w="sm" len="sm"/>
              <a:tailEnd type="none" w="sm" len="sm"/>
            </a:ln>
          </p:spPr>
        </p:sp>
        <p:sp>
          <p:nvSpPr>
            <p:cNvPr id="6" name="AutoShape 6"/>
            <p:cNvSpPr/>
            <p:nvPr/>
          </p:nvSpPr>
          <p:spPr>
            <a:xfrm>
              <a:off x="2532" y="2947917"/>
              <a:ext cx="10184170" cy="0"/>
            </a:xfrm>
            <a:prstGeom prst="line">
              <a:avLst/>
            </a:prstGeom>
            <a:ln w="101600" cap="rnd">
              <a:solidFill>
                <a:srgbClr val="F2F3F4"/>
              </a:solidFill>
              <a:prstDash val="solid"/>
              <a:headEnd type="none" w="sm" len="sm"/>
              <a:tailEnd type="none" w="sm" len="sm"/>
            </a:ln>
          </p:spPr>
        </p:sp>
        <p:sp>
          <p:nvSpPr>
            <p:cNvPr id="7" name="AutoShape 7"/>
            <p:cNvSpPr/>
            <p:nvPr/>
          </p:nvSpPr>
          <p:spPr>
            <a:xfrm>
              <a:off x="2532" y="5905606"/>
              <a:ext cx="10184170" cy="0"/>
            </a:xfrm>
            <a:prstGeom prst="line">
              <a:avLst/>
            </a:prstGeom>
            <a:ln w="101600" cap="rnd">
              <a:solidFill>
                <a:srgbClr val="F2F3F4"/>
              </a:solidFill>
              <a:prstDash val="solid"/>
              <a:headEnd type="none" w="sm" len="sm"/>
              <a:tailEnd type="none" w="sm" len="sm"/>
            </a:ln>
          </p:spPr>
        </p:sp>
        <p:sp>
          <p:nvSpPr>
            <p:cNvPr id="8" name="AutoShape 8"/>
            <p:cNvSpPr/>
            <p:nvPr/>
          </p:nvSpPr>
          <p:spPr>
            <a:xfrm>
              <a:off x="0" y="7745606"/>
              <a:ext cx="10186702" cy="0"/>
            </a:xfrm>
            <a:prstGeom prst="line">
              <a:avLst/>
            </a:prstGeom>
            <a:ln w="101600" cap="rnd">
              <a:solidFill>
                <a:srgbClr val="F2F3F4"/>
              </a:solidFill>
              <a:prstDash val="solid"/>
              <a:headEnd type="none" w="sm" len="sm"/>
              <a:tailEnd type="none" w="sm" len="sm"/>
            </a:ln>
          </p:spPr>
        </p:sp>
        <p:sp>
          <p:nvSpPr>
            <p:cNvPr id="9" name="AutoShape 9"/>
            <p:cNvSpPr/>
            <p:nvPr/>
          </p:nvSpPr>
          <p:spPr>
            <a:xfrm>
              <a:off x="308" y="9585607"/>
              <a:ext cx="10186394" cy="0"/>
            </a:xfrm>
            <a:prstGeom prst="line">
              <a:avLst/>
            </a:prstGeom>
            <a:ln w="101600" cap="rnd">
              <a:solidFill>
                <a:srgbClr val="F2F3F4"/>
              </a:solidFill>
              <a:prstDash val="solid"/>
              <a:headEnd type="none" w="sm" len="sm"/>
              <a:tailEnd type="none" w="sm" len="sm"/>
            </a:ln>
          </p:spPr>
        </p:sp>
        <p:sp>
          <p:nvSpPr>
            <p:cNvPr id="10" name="TextBox 10"/>
            <p:cNvSpPr txBox="1"/>
            <p:nvPr/>
          </p:nvSpPr>
          <p:spPr>
            <a:xfrm>
              <a:off x="2532" y="-47625"/>
              <a:ext cx="9147738" cy="525057"/>
            </a:xfrm>
            <a:prstGeom prst="rect">
              <a:avLst/>
            </a:prstGeom>
          </p:spPr>
          <p:txBody>
            <a:bodyPr lIns="0" tIns="0" rIns="0" bIns="0" rtlCol="0" anchor="t">
              <a:spAutoFit/>
            </a:bodyPr>
            <a:lstStyle/>
            <a:p>
              <a:pPr>
                <a:lnSpc>
                  <a:spcPts val="3359"/>
                </a:lnSpc>
              </a:pPr>
              <a:r>
                <a:rPr lang="en-US" sz="2400">
                  <a:solidFill>
                    <a:srgbClr val="0E2C4B"/>
                  </a:solidFill>
                  <a:latin typeface="Muli Regular"/>
                </a:rPr>
                <a:t>Objective</a:t>
              </a:r>
            </a:p>
          </p:txBody>
        </p:sp>
        <p:sp>
          <p:nvSpPr>
            <p:cNvPr id="11" name="TextBox 11"/>
            <p:cNvSpPr txBox="1"/>
            <p:nvPr/>
          </p:nvSpPr>
          <p:spPr>
            <a:xfrm>
              <a:off x="2532" y="1792376"/>
              <a:ext cx="9147738" cy="525057"/>
            </a:xfrm>
            <a:prstGeom prst="rect">
              <a:avLst/>
            </a:prstGeom>
          </p:spPr>
          <p:txBody>
            <a:bodyPr lIns="0" tIns="0" rIns="0" bIns="0" rtlCol="0" anchor="t">
              <a:spAutoFit/>
            </a:bodyPr>
            <a:lstStyle/>
            <a:p>
              <a:pPr>
                <a:lnSpc>
                  <a:spcPts val="3359"/>
                </a:lnSpc>
              </a:pPr>
              <a:r>
                <a:rPr lang="en-US" sz="2400">
                  <a:solidFill>
                    <a:srgbClr val="0E2C4B"/>
                  </a:solidFill>
                  <a:latin typeface="Muli Regular"/>
                </a:rPr>
                <a:t>Background</a:t>
              </a:r>
            </a:p>
          </p:txBody>
        </p:sp>
        <p:sp>
          <p:nvSpPr>
            <p:cNvPr id="12" name="TextBox 12"/>
            <p:cNvSpPr txBox="1"/>
            <p:nvPr/>
          </p:nvSpPr>
          <p:spPr>
            <a:xfrm>
              <a:off x="2532" y="3632376"/>
              <a:ext cx="9147738" cy="1642745"/>
            </a:xfrm>
            <a:prstGeom prst="rect">
              <a:avLst/>
            </a:prstGeom>
          </p:spPr>
          <p:txBody>
            <a:bodyPr lIns="0" tIns="0" rIns="0" bIns="0" rtlCol="0" anchor="t">
              <a:spAutoFit/>
            </a:bodyPr>
            <a:lstStyle/>
            <a:p>
              <a:pPr>
                <a:lnSpc>
                  <a:spcPts val="3359"/>
                </a:lnSpc>
              </a:pPr>
              <a:r>
                <a:rPr lang="en-US" sz="2400">
                  <a:solidFill>
                    <a:srgbClr val="0E2C4B"/>
                  </a:solidFill>
                  <a:latin typeface="Muli Regular"/>
                </a:rPr>
                <a:t>Environment scan </a:t>
              </a:r>
            </a:p>
            <a:p>
              <a:pPr>
                <a:lnSpc>
                  <a:spcPts val="3359"/>
                </a:lnSpc>
              </a:pPr>
              <a:endParaRPr lang="en-US" sz="2400">
                <a:solidFill>
                  <a:srgbClr val="0E2C4B"/>
                </a:solidFill>
                <a:latin typeface="Muli Regular"/>
              </a:endParaRPr>
            </a:p>
            <a:p>
              <a:pPr>
                <a:lnSpc>
                  <a:spcPts val="3359"/>
                </a:lnSpc>
              </a:pPr>
              <a:r>
                <a:rPr lang="en-US" sz="2400">
                  <a:solidFill>
                    <a:srgbClr val="0E2C4B"/>
                  </a:solidFill>
                  <a:latin typeface="Muli Regular"/>
                </a:rPr>
                <a:t>Risk Assessment</a:t>
              </a:r>
            </a:p>
          </p:txBody>
        </p:sp>
        <p:sp>
          <p:nvSpPr>
            <p:cNvPr id="13" name="TextBox 13"/>
            <p:cNvSpPr txBox="1"/>
            <p:nvPr/>
          </p:nvSpPr>
          <p:spPr>
            <a:xfrm>
              <a:off x="2532" y="6590065"/>
              <a:ext cx="9147738" cy="525057"/>
            </a:xfrm>
            <a:prstGeom prst="rect">
              <a:avLst/>
            </a:prstGeom>
          </p:spPr>
          <p:txBody>
            <a:bodyPr lIns="0" tIns="0" rIns="0" bIns="0" rtlCol="0" anchor="t">
              <a:spAutoFit/>
            </a:bodyPr>
            <a:lstStyle/>
            <a:p>
              <a:pPr>
                <a:lnSpc>
                  <a:spcPts val="3359"/>
                </a:lnSpc>
              </a:pPr>
              <a:r>
                <a:rPr lang="en-US" sz="2400">
                  <a:solidFill>
                    <a:srgbClr val="0E2C4B"/>
                  </a:solidFill>
                  <a:latin typeface="Muli Regular"/>
                </a:rPr>
                <a:t>Top 3 Risks</a:t>
              </a:r>
            </a:p>
          </p:txBody>
        </p:sp>
        <p:sp>
          <p:nvSpPr>
            <p:cNvPr id="14" name="TextBox 14"/>
            <p:cNvSpPr txBox="1"/>
            <p:nvPr/>
          </p:nvSpPr>
          <p:spPr>
            <a:xfrm>
              <a:off x="2532" y="8430066"/>
              <a:ext cx="9147738" cy="525057"/>
            </a:xfrm>
            <a:prstGeom prst="rect">
              <a:avLst/>
            </a:prstGeom>
          </p:spPr>
          <p:txBody>
            <a:bodyPr lIns="0" tIns="0" rIns="0" bIns="0" rtlCol="0" anchor="t">
              <a:spAutoFit/>
            </a:bodyPr>
            <a:lstStyle/>
            <a:p>
              <a:pPr>
                <a:lnSpc>
                  <a:spcPts val="3359"/>
                </a:lnSpc>
              </a:pPr>
              <a:r>
                <a:rPr lang="en-US" sz="2400">
                  <a:solidFill>
                    <a:srgbClr val="0E2C4B"/>
                  </a:solidFill>
                  <a:latin typeface="Muli Regular"/>
                </a:rPr>
                <a:t>Mitigation Steps</a:t>
              </a:r>
            </a:p>
          </p:txBody>
        </p:sp>
        <p:sp>
          <p:nvSpPr>
            <p:cNvPr id="15" name="TextBox 15"/>
            <p:cNvSpPr txBox="1"/>
            <p:nvPr/>
          </p:nvSpPr>
          <p:spPr>
            <a:xfrm>
              <a:off x="2532" y="10270067"/>
              <a:ext cx="9147738" cy="525057"/>
            </a:xfrm>
            <a:prstGeom prst="rect">
              <a:avLst/>
            </a:prstGeom>
          </p:spPr>
          <p:txBody>
            <a:bodyPr lIns="0" tIns="0" rIns="0" bIns="0" rtlCol="0" anchor="t">
              <a:spAutoFit/>
            </a:bodyPr>
            <a:lstStyle/>
            <a:p>
              <a:pPr>
                <a:lnSpc>
                  <a:spcPts val="3359"/>
                </a:lnSpc>
              </a:pPr>
              <a:r>
                <a:rPr lang="en-US" sz="2400">
                  <a:solidFill>
                    <a:srgbClr val="0E2C4B"/>
                  </a:solidFill>
                  <a:latin typeface="Muli Regular"/>
                </a:rPr>
                <a:t>Summary</a:t>
              </a:r>
            </a:p>
          </p:txBody>
        </p:sp>
      </p:grpSp>
      <p:grpSp>
        <p:nvGrpSpPr>
          <p:cNvPr id="16" name="Group 16"/>
          <p:cNvGrpSpPr/>
          <p:nvPr/>
        </p:nvGrpSpPr>
        <p:grpSpPr>
          <a:xfrm>
            <a:off x="1028700" y="1249503"/>
            <a:ext cx="6173123" cy="3373297"/>
            <a:chOff x="0" y="0"/>
            <a:chExt cx="8230830" cy="4497730"/>
          </a:xfrm>
        </p:grpSpPr>
        <p:grpSp>
          <p:nvGrpSpPr>
            <p:cNvPr id="17" name="Group 17"/>
            <p:cNvGrpSpPr/>
            <p:nvPr/>
          </p:nvGrpSpPr>
          <p:grpSpPr>
            <a:xfrm>
              <a:off x="0" y="3397063"/>
              <a:ext cx="6702579" cy="1100667"/>
              <a:chOff x="0" y="0"/>
              <a:chExt cx="4021547" cy="660400"/>
            </a:xfrm>
          </p:grpSpPr>
          <p:sp>
            <p:nvSpPr>
              <p:cNvPr id="18" name="Freeform 18"/>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id="19" name="TextBox 19"/>
            <p:cNvSpPr txBox="1"/>
            <p:nvPr/>
          </p:nvSpPr>
          <p:spPr>
            <a:xfrm>
              <a:off x="0" y="0"/>
              <a:ext cx="8230830" cy="2822222"/>
            </a:xfrm>
            <a:prstGeom prst="rect">
              <a:avLst/>
            </a:prstGeom>
          </p:spPr>
          <p:txBody>
            <a:bodyPr lIns="0" tIns="0" rIns="0" bIns="0" rtlCol="0" anchor="t">
              <a:spAutoFit/>
            </a:bodyPr>
            <a:lstStyle/>
            <a:p>
              <a:pPr>
                <a:lnSpc>
                  <a:spcPts val="8400"/>
                </a:lnSpc>
              </a:pPr>
              <a:r>
                <a:rPr lang="en-US" sz="7000">
                  <a:solidFill>
                    <a:srgbClr val="0E2C4B"/>
                  </a:solidFill>
                  <a:latin typeface="Muli Bold Bold"/>
                </a:rPr>
                <a:t>Table of Contents</a:t>
              </a:r>
            </a:p>
          </p:txBody>
        </p:sp>
        <p:sp>
          <p:nvSpPr>
            <p:cNvPr id="20" name="TextBox 20"/>
            <p:cNvSpPr txBox="1"/>
            <p:nvPr/>
          </p:nvSpPr>
          <p:spPr>
            <a:xfrm>
              <a:off x="693230" y="3632366"/>
              <a:ext cx="5587728" cy="554919"/>
            </a:xfrm>
            <a:prstGeom prst="rect">
              <a:avLst/>
            </a:prstGeom>
          </p:spPr>
          <p:txBody>
            <a:bodyPr lIns="0" tIns="0" rIns="0" bIns="0" rtlCol="0" anchor="t">
              <a:spAutoFit/>
            </a:bodyPr>
            <a:lstStyle/>
            <a:p>
              <a:pPr>
                <a:lnSpc>
                  <a:spcPts val="3360"/>
                </a:lnSpc>
              </a:pPr>
              <a:r>
                <a:rPr lang="en-US" sz="2800">
                  <a:solidFill>
                    <a:srgbClr val="FFFFFF"/>
                  </a:solidFill>
                  <a:latin typeface="Muli Regular Bold"/>
                </a:rPr>
                <a:t>Points for discussion</a:t>
              </a:r>
            </a:p>
          </p:txBody>
        </p:sp>
      </p:grpSp>
      <p:sp>
        <p:nvSpPr>
          <p:cNvPr id="21" name="AutoShape 21"/>
          <p:cNvSpPr/>
          <p:nvPr/>
        </p:nvSpPr>
        <p:spPr>
          <a:xfrm flipV="1">
            <a:off x="9487267" y="4622799"/>
            <a:ext cx="7904038" cy="20091"/>
          </a:xfrm>
          <a:prstGeom prst="line">
            <a:avLst/>
          </a:prstGeom>
          <a:ln w="47625" cap="rnd">
            <a:solidFill>
              <a:srgbClr val="F2F3F4"/>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E0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08863" y="3383683"/>
            <a:ext cx="1787511" cy="175981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7309858"/>
            <a:ext cx="1660017" cy="2620912"/>
          </a:xfrm>
          <a:prstGeom prst="rect">
            <a:avLst/>
          </a:prstGeom>
        </p:spPr>
      </p:pic>
      <p:sp>
        <p:nvSpPr>
          <p:cNvPr id="4" name="TextBox 4"/>
          <p:cNvSpPr txBox="1"/>
          <p:nvPr/>
        </p:nvSpPr>
        <p:spPr>
          <a:xfrm>
            <a:off x="214820" y="402911"/>
            <a:ext cx="11682302" cy="1401515"/>
          </a:xfrm>
          <a:prstGeom prst="rect">
            <a:avLst/>
          </a:prstGeom>
        </p:spPr>
        <p:txBody>
          <a:bodyPr lIns="0" tIns="0" rIns="0" bIns="0" rtlCol="0" anchor="t">
            <a:spAutoFit/>
          </a:bodyPr>
          <a:lstStyle/>
          <a:p>
            <a:pPr marL="0" lvl="0" indent="0" algn="ctr">
              <a:lnSpc>
                <a:spcPts val="4700"/>
              </a:lnSpc>
              <a:spcBef>
                <a:spcPct val="0"/>
              </a:spcBef>
            </a:pPr>
            <a:r>
              <a:rPr lang="en-US" sz="5165">
                <a:solidFill>
                  <a:srgbClr val="000000"/>
                </a:solidFill>
                <a:latin typeface="Agrandir Black"/>
              </a:rPr>
              <a:t>RISK SCENARIO:THIRD-PARTY UNABLE TO PROVIDE SERVICES</a:t>
            </a:r>
          </a:p>
        </p:txBody>
      </p:sp>
      <p:sp>
        <p:nvSpPr>
          <p:cNvPr id="5" name="TextBox 5"/>
          <p:cNvSpPr txBox="1"/>
          <p:nvPr/>
        </p:nvSpPr>
        <p:spPr>
          <a:xfrm>
            <a:off x="416654" y="2809711"/>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Time</a:t>
            </a:r>
          </a:p>
        </p:txBody>
      </p:sp>
      <p:sp>
        <p:nvSpPr>
          <p:cNvPr id="6" name="TextBox 6"/>
          <p:cNvSpPr txBox="1"/>
          <p:nvPr/>
        </p:nvSpPr>
        <p:spPr>
          <a:xfrm>
            <a:off x="416654" y="3914094"/>
            <a:ext cx="16385965" cy="29806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ode Pro Bold"/>
              </a:rPr>
              <a:t>Able to detect system failure early </a:t>
            </a:r>
          </a:p>
          <a:p>
            <a:pPr marL="734059" lvl="1" indent="-367030" algn="ctr">
              <a:lnSpc>
                <a:spcPts val="4759"/>
              </a:lnSpc>
              <a:buFont typeface="Arial"/>
              <a:buChar char="•"/>
            </a:pPr>
            <a:r>
              <a:rPr lang="en-US" sz="3399">
                <a:solidFill>
                  <a:srgbClr val="000000"/>
                </a:solidFill>
                <a:latin typeface="Code Pro Bold"/>
              </a:rPr>
              <a:t>Need time to negotiate new third party service</a:t>
            </a:r>
          </a:p>
          <a:p>
            <a:pPr marL="734059" lvl="1" indent="-367030" algn="ctr">
              <a:lnSpc>
                <a:spcPts val="4759"/>
              </a:lnSpc>
              <a:buFont typeface="Arial"/>
              <a:buChar char="•"/>
            </a:pPr>
            <a:r>
              <a:rPr lang="en-US" sz="3399">
                <a:solidFill>
                  <a:srgbClr val="000000"/>
                </a:solidFill>
                <a:latin typeface="Code Pro Bold"/>
              </a:rPr>
              <a:t>Need longer time for other third party to be familiar with operation</a:t>
            </a:r>
          </a:p>
          <a:p>
            <a:pPr marL="734059" lvl="1" indent="-367030" algn="ctr">
              <a:lnSpc>
                <a:spcPts val="4759"/>
              </a:lnSpc>
              <a:buFont typeface="Arial"/>
              <a:buChar char="•"/>
            </a:pPr>
            <a:r>
              <a:rPr lang="en-US" sz="3399">
                <a:solidFill>
                  <a:srgbClr val="000000"/>
                </a:solidFill>
                <a:latin typeface="Code Pro Bold"/>
              </a:rPr>
              <a:t>longer time needed to repair </a:t>
            </a:r>
          </a:p>
          <a:p>
            <a:pPr algn="ctr">
              <a:lnSpc>
                <a:spcPts val="4759"/>
              </a:lnSpc>
            </a:pPr>
            <a:endParaRPr lang="en-US" sz="3399">
              <a:solidFill>
                <a:srgbClr val="000000"/>
              </a:solidFill>
              <a:latin typeface="Code Pro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B5A2"/>
        </a:solidFill>
        <a:effectLst/>
      </p:bgPr>
    </p:bg>
    <p:spTree>
      <p:nvGrpSpPr>
        <p:cNvPr id="1" name=""/>
        <p:cNvGrpSpPr/>
        <p:nvPr/>
      </p:nvGrpSpPr>
      <p:grpSpPr>
        <a:xfrm>
          <a:off x="0" y="0"/>
          <a:ext cx="0" cy="0"/>
          <a:chOff x="0" y="0"/>
          <a:chExt cx="0" cy="0"/>
        </a:xfrm>
      </p:grpSpPr>
      <p:sp>
        <p:nvSpPr>
          <p:cNvPr id="2" name="TextBox 2"/>
          <p:cNvSpPr txBox="1"/>
          <p:nvPr/>
        </p:nvSpPr>
        <p:spPr>
          <a:xfrm>
            <a:off x="2255450" y="7326966"/>
            <a:ext cx="9525" cy="1491869"/>
          </a:xfrm>
          <a:prstGeom prst="rect">
            <a:avLst/>
          </a:prstGeom>
        </p:spPr>
        <p:txBody>
          <a:bodyPr lIns="0" tIns="0" rIns="0" bIns="0" rtlCol="0" anchor="t">
            <a:spAutoFit/>
          </a:bodyPr>
          <a:lstStyle/>
          <a:p>
            <a:pPr algn="ctr">
              <a:lnSpc>
                <a:spcPts val="3870"/>
              </a:lnSpc>
              <a:spcBef>
                <a:spcPct val="0"/>
              </a:spcBef>
            </a:pPr>
            <a:endParaRPr/>
          </a:p>
          <a:p>
            <a:pPr algn="ctr">
              <a:lnSpc>
                <a:spcPts val="3870"/>
              </a:lnSpc>
              <a:spcBef>
                <a:spcPct val="0"/>
              </a:spcBef>
            </a:pPr>
            <a:endParaRPr/>
          </a:p>
          <a:p>
            <a:pPr algn="ctr">
              <a:lnSpc>
                <a:spcPts val="3870"/>
              </a:lnSpc>
              <a:spcBef>
                <a:spcPct val="0"/>
              </a:spcBef>
            </a:pPr>
            <a:r>
              <a:rPr lang="en-US" sz="2764" spc="69">
                <a:solidFill>
                  <a:srgbClr val="5B4F47"/>
                </a:solidFill>
                <a:latin typeface="Kollektif Bold"/>
              </a:rPr>
              <a:t>​</a:t>
            </a:r>
          </a:p>
        </p:txBody>
      </p:sp>
      <p:pic>
        <p:nvPicPr>
          <p:cNvPr id="3" name="Picture 3"/>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31151" y="459120"/>
            <a:ext cx="815228" cy="821200"/>
          </a:xfrm>
          <a:prstGeom prst="rect">
            <a:avLst/>
          </a:prstGeom>
        </p:spPr>
      </p:pic>
      <p:pic>
        <p:nvPicPr>
          <p:cNvPr id="4" name="Picture 4"/>
          <p:cNvPicPr>
            <a:picLocks noChangeAspect="1"/>
          </p:cNvPicPr>
          <p:nvPr/>
        </p:nvPicPr>
        <p:blipFill>
          <a:blip r:embed="rId4">
            <a:alphaModFix amt="3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88589">
            <a:off x="9627942" y="8201618"/>
            <a:ext cx="1181173" cy="1561648"/>
          </a:xfrm>
          <a:prstGeom prst="rect">
            <a:avLst/>
          </a:prstGeom>
        </p:spPr>
      </p:pic>
      <p:pic>
        <p:nvPicPr>
          <p:cNvPr id="5" name="Picture 5"/>
          <p:cNvPicPr>
            <a:picLocks noChangeAspect="1"/>
          </p:cNvPicPr>
          <p:nvPr/>
        </p:nvPicPr>
        <p:blipFill>
          <a:blip r:embed="rId6">
            <a:alphaModFix amt="3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398259">
            <a:off x="15466918" y="224967"/>
            <a:ext cx="1637940" cy="1289505"/>
          </a:xfrm>
          <a:prstGeom prst="rect">
            <a:avLst/>
          </a:prstGeom>
        </p:spPr>
      </p:pic>
      <p:grpSp>
        <p:nvGrpSpPr>
          <p:cNvPr id="6" name="Group 6"/>
          <p:cNvGrpSpPr/>
          <p:nvPr/>
        </p:nvGrpSpPr>
        <p:grpSpPr>
          <a:xfrm>
            <a:off x="-2329822" y="1710570"/>
            <a:ext cx="7173724" cy="717372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4"/>
              </a:srgbClr>
            </a:solidFill>
          </p:spPr>
        </p:sp>
      </p:grpSp>
      <p:pic>
        <p:nvPicPr>
          <p:cNvPr id="8" name="Picture 8"/>
          <p:cNvPicPr>
            <a:picLocks noChangeAspect="1"/>
          </p:cNvPicPr>
          <p:nvPr/>
        </p:nvPicPr>
        <p:blipFill>
          <a:blip r:embed="rId8"/>
          <a:srcRect l="5521" b="17014"/>
          <a:stretch>
            <a:fillRect/>
          </a:stretch>
        </p:blipFill>
        <p:spPr>
          <a:xfrm>
            <a:off x="191204" y="8320901"/>
            <a:ext cx="2188673" cy="1874381"/>
          </a:xfrm>
          <a:prstGeom prst="rect">
            <a:avLst/>
          </a:prstGeom>
        </p:spPr>
      </p:pic>
      <p:sp>
        <p:nvSpPr>
          <p:cNvPr id="9" name="TextBox 9"/>
          <p:cNvSpPr txBox="1"/>
          <p:nvPr/>
        </p:nvSpPr>
        <p:spPr>
          <a:xfrm>
            <a:off x="4232615" y="7690512"/>
            <a:ext cx="4322802" cy="1567788"/>
          </a:xfrm>
          <a:prstGeom prst="rect">
            <a:avLst/>
          </a:prstGeom>
        </p:spPr>
        <p:txBody>
          <a:bodyPr lIns="0" tIns="0" rIns="0" bIns="0" rtlCol="0" anchor="t">
            <a:spAutoFit/>
          </a:bodyPr>
          <a:lstStyle/>
          <a:p>
            <a:pPr algn="ctr">
              <a:lnSpc>
                <a:spcPts val="4008"/>
              </a:lnSpc>
              <a:spcBef>
                <a:spcPct val="0"/>
              </a:spcBef>
            </a:pPr>
            <a:r>
              <a:rPr lang="en-US" sz="2863" spc="171">
                <a:solidFill>
                  <a:srgbClr val="5B4F47"/>
                </a:solidFill>
                <a:latin typeface="Kollektif Bold"/>
              </a:rPr>
              <a:t>Impact: Significant</a:t>
            </a:r>
          </a:p>
          <a:p>
            <a:pPr algn="ctr">
              <a:lnSpc>
                <a:spcPts val="4008"/>
              </a:lnSpc>
              <a:spcBef>
                <a:spcPct val="0"/>
              </a:spcBef>
            </a:pPr>
            <a:r>
              <a:rPr lang="en-US" sz="2863" spc="171">
                <a:solidFill>
                  <a:srgbClr val="5B4F47"/>
                </a:solidFill>
                <a:latin typeface="Kollektif Bold"/>
              </a:rPr>
              <a:t>Probability: Likely</a:t>
            </a:r>
          </a:p>
          <a:p>
            <a:pPr algn="ctr">
              <a:lnSpc>
                <a:spcPts val="4008"/>
              </a:lnSpc>
              <a:spcBef>
                <a:spcPct val="0"/>
              </a:spcBef>
            </a:pPr>
            <a:r>
              <a:rPr lang="en-US" sz="2863" spc="171">
                <a:solidFill>
                  <a:srgbClr val="5B4F47"/>
                </a:solidFill>
                <a:latin typeface="Kollektif Bold"/>
              </a:rPr>
              <a:t> </a:t>
            </a:r>
          </a:p>
        </p:txBody>
      </p:sp>
      <p:sp>
        <p:nvSpPr>
          <p:cNvPr id="10" name="TextBox 10"/>
          <p:cNvSpPr txBox="1"/>
          <p:nvPr/>
        </p:nvSpPr>
        <p:spPr>
          <a:xfrm rot="-5400000">
            <a:off x="-1273178" y="4662206"/>
            <a:ext cx="3380494" cy="664604"/>
          </a:xfrm>
          <a:prstGeom prst="rect">
            <a:avLst/>
          </a:prstGeom>
        </p:spPr>
        <p:txBody>
          <a:bodyPr lIns="0" tIns="0" rIns="0" bIns="0" rtlCol="0" anchor="t">
            <a:spAutoFit/>
          </a:bodyPr>
          <a:lstStyle/>
          <a:p>
            <a:pPr algn="ctr">
              <a:lnSpc>
                <a:spcPts val="4843"/>
              </a:lnSpc>
            </a:pPr>
            <a:r>
              <a:rPr lang="en-US" sz="3459" spc="207">
                <a:solidFill>
                  <a:srgbClr val="5B4F47"/>
                </a:solidFill>
                <a:latin typeface="Kollektif Bold"/>
              </a:rPr>
              <a:t>Probability​</a:t>
            </a:r>
          </a:p>
        </p:txBody>
      </p:sp>
      <p:sp>
        <p:nvSpPr>
          <p:cNvPr id="11" name="TextBox 11"/>
          <p:cNvSpPr txBox="1"/>
          <p:nvPr/>
        </p:nvSpPr>
        <p:spPr>
          <a:xfrm>
            <a:off x="1257041" y="7157747"/>
            <a:ext cx="1564779" cy="647065"/>
          </a:xfrm>
          <a:prstGeom prst="rect">
            <a:avLst/>
          </a:prstGeom>
        </p:spPr>
        <p:txBody>
          <a:bodyPr lIns="0" tIns="0" rIns="0" bIns="0" rtlCol="0" anchor="t">
            <a:spAutoFit/>
          </a:bodyPr>
          <a:lstStyle/>
          <a:p>
            <a:pPr algn="ctr">
              <a:lnSpc>
                <a:spcPts val="4759"/>
              </a:lnSpc>
            </a:pPr>
            <a:r>
              <a:rPr lang="en-US" sz="3399" spc="203">
                <a:solidFill>
                  <a:srgbClr val="5B4F47"/>
                </a:solidFill>
                <a:latin typeface="Kollektif Bold"/>
              </a:rPr>
              <a:t>Impact​</a:t>
            </a:r>
          </a:p>
        </p:txBody>
      </p:sp>
      <p:sp>
        <p:nvSpPr>
          <p:cNvPr id="12" name="TextBox 12"/>
          <p:cNvSpPr txBox="1"/>
          <p:nvPr/>
        </p:nvSpPr>
        <p:spPr>
          <a:xfrm>
            <a:off x="488508" y="220074"/>
            <a:ext cx="10208319" cy="1217561"/>
          </a:xfrm>
          <a:prstGeom prst="rect">
            <a:avLst/>
          </a:prstGeom>
        </p:spPr>
        <p:txBody>
          <a:bodyPr lIns="0" tIns="0" rIns="0" bIns="0" rtlCol="0" anchor="t">
            <a:spAutoFit/>
          </a:bodyPr>
          <a:lstStyle/>
          <a:p>
            <a:pPr marL="0" lvl="0" indent="0" algn="ctr">
              <a:lnSpc>
                <a:spcPts val="4107"/>
              </a:lnSpc>
              <a:spcBef>
                <a:spcPct val="0"/>
              </a:spcBef>
            </a:pPr>
            <a:r>
              <a:rPr lang="en-US" sz="4514">
                <a:solidFill>
                  <a:srgbClr val="000000"/>
                </a:solidFill>
                <a:latin typeface="Agrandir Black"/>
              </a:rPr>
              <a:t>RISK MODEL:THIRD-PARTY UNABLE TO PROVIDE SERVICES</a:t>
            </a:r>
          </a:p>
        </p:txBody>
      </p:sp>
      <p:pic>
        <p:nvPicPr>
          <p:cNvPr id="13" name="Picture 13"/>
          <p:cNvPicPr>
            <a:picLocks noChangeAspect="1"/>
          </p:cNvPicPr>
          <p:nvPr/>
        </p:nvPicPr>
        <p:blipFill>
          <a:blip r:embed="rId9"/>
          <a:srcRect/>
          <a:stretch>
            <a:fillRect/>
          </a:stretch>
        </p:blipFill>
        <p:spPr>
          <a:xfrm>
            <a:off x="9460942" y="2102412"/>
            <a:ext cx="9224803" cy="4856955"/>
          </a:xfrm>
          <a:prstGeom prst="rect">
            <a:avLst/>
          </a:prstGeom>
        </p:spPr>
      </p:pic>
      <p:sp>
        <p:nvSpPr>
          <p:cNvPr id="14" name="TextBox 14"/>
          <p:cNvSpPr txBox="1"/>
          <p:nvPr/>
        </p:nvSpPr>
        <p:spPr>
          <a:xfrm>
            <a:off x="11229499" y="6835542"/>
            <a:ext cx="5781552" cy="1204064"/>
          </a:xfrm>
          <a:prstGeom prst="rect">
            <a:avLst/>
          </a:prstGeom>
        </p:spPr>
        <p:txBody>
          <a:bodyPr lIns="0" tIns="0" rIns="0" bIns="0" rtlCol="0" anchor="t">
            <a:spAutoFit/>
          </a:bodyPr>
          <a:lstStyle/>
          <a:p>
            <a:pPr algn="ctr">
              <a:lnSpc>
                <a:spcPts val="4583"/>
              </a:lnSpc>
            </a:pPr>
            <a:r>
              <a:rPr lang="en-US" sz="3274" spc="196">
                <a:solidFill>
                  <a:srgbClr val="5B4F47"/>
                </a:solidFill>
                <a:latin typeface="Kollektif Bold"/>
              </a:rPr>
              <a:t>Risk =Probability X Impact</a:t>
            </a:r>
          </a:p>
          <a:p>
            <a:pPr algn="ctr">
              <a:lnSpc>
                <a:spcPts val="4583"/>
              </a:lnSpc>
              <a:spcBef>
                <a:spcPct val="0"/>
              </a:spcBef>
            </a:pPr>
            <a:r>
              <a:rPr lang="en-US" sz="3274" spc="196">
                <a:solidFill>
                  <a:srgbClr val="5B4F47"/>
                </a:solidFill>
                <a:latin typeface="Kollektif Bold"/>
              </a:rPr>
              <a:t>3X3 = 9 </a:t>
            </a:r>
          </a:p>
        </p:txBody>
      </p:sp>
      <p:sp>
        <p:nvSpPr>
          <p:cNvPr id="15" name="TextBox 15"/>
          <p:cNvSpPr txBox="1"/>
          <p:nvPr/>
        </p:nvSpPr>
        <p:spPr>
          <a:xfrm>
            <a:off x="10986091" y="8618811"/>
            <a:ext cx="6174507" cy="991870"/>
          </a:xfrm>
          <a:prstGeom prst="rect">
            <a:avLst/>
          </a:prstGeom>
        </p:spPr>
        <p:txBody>
          <a:bodyPr lIns="0" tIns="0" rIns="0" bIns="0" rtlCol="0" anchor="t">
            <a:spAutoFit/>
          </a:bodyPr>
          <a:lstStyle/>
          <a:p>
            <a:pPr algn="ctr">
              <a:lnSpc>
                <a:spcPts val="7279"/>
              </a:lnSpc>
            </a:pPr>
            <a:r>
              <a:rPr lang="en-US" sz="5199">
                <a:solidFill>
                  <a:srgbClr val="000000"/>
                </a:solidFill>
                <a:latin typeface="Kollektif Bold"/>
              </a:rPr>
              <a:t>Risk Level: </a:t>
            </a:r>
            <a:r>
              <a:rPr lang="en-US" sz="5199">
                <a:solidFill>
                  <a:srgbClr val="EC1E37"/>
                </a:solidFill>
                <a:latin typeface="Kollektif Bold"/>
              </a:rPr>
              <a:t>High risk</a:t>
            </a:r>
          </a:p>
        </p:txBody>
      </p:sp>
      <p:pic>
        <p:nvPicPr>
          <p:cNvPr id="16" name="Picture 16"/>
          <p:cNvPicPr>
            <a:picLocks noChangeAspect="1"/>
          </p:cNvPicPr>
          <p:nvPr/>
        </p:nvPicPr>
        <p:blipFill>
          <a:blip r:embed="rId10"/>
          <a:srcRect/>
          <a:stretch>
            <a:fillRect/>
          </a:stretch>
        </p:blipFill>
        <p:spPr>
          <a:xfrm>
            <a:off x="1028700" y="1827801"/>
            <a:ext cx="8297617" cy="5361998"/>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5687913" y="3304262"/>
            <a:ext cx="950181" cy="71263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1E3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09653" y="4569476"/>
            <a:ext cx="3410140" cy="4114800"/>
          </a:xfrm>
          <a:prstGeom prst="rect">
            <a:avLst/>
          </a:prstGeom>
        </p:spPr>
      </p:pic>
      <p:sp>
        <p:nvSpPr>
          <p:cNvPr id="3" name="TextBox 3"/>
          <p:cNvSpPr txBox="1"/>
          <p:nvPr/>
        </p:nvSpPr>
        <p:spPr>
          <a:xfrm>
            <a:off x="2901168" y="2351341"/>
            <a:ext cx="12786691" cy="639443"/>
          </a:xfrm>
          <a:prstGeom prst="rect">
            <a:avLst/>
          </a:prstGeom>
        </p:spPr>
        <p:txBody>
          <a:bodyPr lIns="0" tIns="0" rIns="0" bIns="0" rtlCol="0" anchor="t">
            <a:spAutoFit/>
          </a:bodyPr>
          <a:lstStyle/>
          <a:p>
            <a:pPr algn="ctr">
              <a:lnSpc>
                <a:spcPts val="5180"/>
              </a:lnSpc>
            </a:pPr>
            <a:r>
              <a:rPr lang="en-US" sz="3700">
                <a:solidFill>
                  <a:srgbClr val="000000"/>
                </a:solidFill>
                <a:latin typeface="Archivo Black"/>
              </a:rPr>
              <a:t> more staff and find lesser third party</a:t>
            </a:r>
          </a:p>
        </p:txBody>
      </p:sp>
      <p:sp>
        <p:nvSpPr>
          <p:cNvPr id="4" name="TextBox 4"/>
          <p:cNvSpPr txBox="1"/>
          <p:nvPr/>
        </p:nvSpPr>
        <p:spPr>
          <a:xfrm>
            <a:off x="-434467" y="4553585"/>
            <a:ext cx="14498337" cy="589915"/>
          </a:xfrm>
          <a:prstGeom prst="rect">
            <a:avLst/>
          </a:prstGeom>
        </p:spPr>
        <p:txBody>
          <a:bodyPr lIns="0" tIns="0" rIns="0" bIns="0" rtlCol="0" anchor="t">
            <a:spAutoFit/>
          </a:bodyPr>
          <a:lstStyle/>
          <a:p>
            <a:pPr algn="ctr">
              <a:lnSpc>
                <a:spcPts val="4759"/>
              </a:lnSpc>
            </a:pPr>
            <a:r>
              <a:rPr lang="en-US" sz="3399">
                <a:solidFill>
                  <a:srgbClr val="000000"/>
                </a:solidFill>
                <a:latin typeface="Archivo Black"/>
              </a:rPr>
              <a:t>Escrow agreements</a:t>
            </a:r>
          </a:p>
        </p:txBody>
      </p:sp>
      <p:sp>
        <p:nvSpPr>
          <p:cNvPr id="5" name="TextBox 5"/>
          <p:cNvSpPr txBox="1"/>
          <p:nvPr/>
        </p:nvSpPr>
        <p:spPr>
          <a:xfrm>
            <a:off x="1147244" y="2219505"/>
            <a:ext cx="3507849" cy="1265066"/>
          </a:xfrm>
          <a:prstGeom prst="rect">
            <a:avLst/>
          </a:prstGeom>
        </p:spPr>
        <p:txBody>
          <a:bodyPr lIns="0" tIns="0" rIns="0" bIns="0" rtlCol="0" anchor="t">
            <a:spAutoFit/>
          </a:bodyPr>
          <a:lstStyle/>
          <a:p>
            <a:pPr algn="ctr">
              <a:lnSpc>
                <a:spcPts val="9183"/>
              </a:lnSpc>
              <a:spcBef>
                <a:spcPct val="0"/>
              </a:spcBef>
            </a:pPr>
            <a:r>
              <a:rPr lang="en-US" sz="10203">
                <a:solidFill>
                  <a:srgbClr val="363636"/>
                </a:solidFill>
                <a:latin typeface="Organic"/>
              </a:rPr>
              <a:t>TRAIN</a:t>
            </a:r>
          </a:p>
        </p:txBody>
      </p:sp>
      <p:sp>
        <p:nvSpPr>
          <p:cNvPr id="6" name="TextBox 6"/>
          <p:cNvSpPr txBox="1"/>
          <p:nvPr/>
        </p:nvSpPr>
        <p:spPr>
          <a:xfrm>
            <a:off x="-1640590" y="4343646"/>
            <a:ext cx="9083516" cy="1238249"/>
          </a:xfrm>
          <a:prstGeom prst="rect">
            <a:avLst/>
          </a:prstGeom>
        </p:spPr>
        <p:txBody>
          <a:bodyPr lIns="0" tIns="0" rIns="0" bIns="0" rtlCol="0" anchor="t">
            <a:spAutoFit/>
          </a:bodyPr>
          <a:lstStyle/>
          <a:p>
            <a:pPr algn="ctr">
              <a:lnSpc>
                <a:spcPts val="8999"/>
              </a:lnSpc>
              <a:spcBef>
                <a:spcPct val="0"/>
              </a:spcBef>
            </a:pPr>
            <a:r>
              <a:rPr lang="en-US" sz="9999">
                <a:solidFill>
                  <a:srgbClr val="000000"/>
                </a:solidFill>
                <a:latin typeface="Organic"/>
              </a:rPr>
              <a:t>SIGN</a:t>
            </a:r>
          </a:p>
        </p:txBody>
      </p:sp>
      <p:sp>
        <p:nvSpPr>
          <p:cNvPr id="7" name="TextBox 7"/>
          <p:cNvSpPr txBox="1"/>
          <p:nvPr/>
        </p:nvSpPr>
        <p:spPr>
          <a:xfrm>
            <a:off x="-1640590" y="6212167"/>
            <a:ext cx="9083516" cy="1238249"/>
          </a:xfrm>
          <a:prstGeom prst="rect">
            <a:avLst/>
          </a:prstGeom>
        </p:spPr>
        <p:txBody>
          <a:bodyPr lIns="0" tIns="0" rIns="0" bIns="0" rtlCol="0" anchor="t">
            <a:spAutoFit/>
          </a:bodyPr>
          <a:lstStyle/>
          <a:p>
            <a:pPr algn="ctr">
              <a:lnSpc>
                <a:spcPts val="8999"/>
              </a:lnSpc>
              <a:spcBef>
                <a:spcPct val="0"/>
              </a:spcBef>
            </a:pPr>
            <a:r>
              <a:rPr lang="en-US" sz="9999">
                <a:solidFill>
                  <a:srgbClr val="000000"/>
                </a:solidFill>
                <a:latin typeface="Organic"/>
              </a:rPr>
              <a:t>FIND</a:t>
            </a:r>
          </a:p>
        </p:txBody>
      </p:sp>
      <p:sp>
        <p:nvSpPr>
          <p:cNvPr id="8" name="TextBox 8"/>
          <p:cNvSpPr txBox="1"/>
          <p:nvPr/>
        </p:nvSpPr>
        <p:spPr>
          <a:xfrm>
            <a:off x="1300274" y="6360121"/>
            <a:ext cx="10541309" cy="58991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Archivo Black"/>
              </a:rPr>
              <a:t>reliable third party </a:t>
            </a:r>
          </a:p>
        </p:txBody>
      </p:sp>
      <p:sp>
        <p:nvSpPr>
          <p:cNvPr id="9" name="TextBox 9"/>
          <p:cNvSpPr txBox="1"/>
          <p:nvPr/>
        </p:nvSpPr>
        <p:spPr>
          <a:xfrm>
            <a:off x="159281" y="318417"/>
            <a:ext cx="11682302" cy="1401515"/>
          </a:xfrm>
          <a:prstGeom prst="rect">
            <a:avLst/>
          </a:prstGeom>
        </p:spPr>
        <p:txBody>
          <a:bodyPr lIns="0" tIns="0" rIns="0" bIns="0" rtlCol="0" anchor="t">
            <a:spAutoFit/>
          </a:bodyPr>
          <a:lstStyle/>
          <a:p>
            <a:pPr marL="0" lvl="0" indent="0" algn="ctr">
              <a:lnSpc>
                <a:spcPts val="4700"/>
              </a:lnSpc>
              <a:spcBef>
                <a:spcPct val="0"/>
              </a:spcBef>
            </a:pPr>
            <a:r>
              <a:rPr lang="en-US" sz="5165">
                <a:solidFill>
                  <a:srgbClr val="000000"/>
                </a:solidFill>
                <a:latin typeface="Agrandir Black"/>
              </a:rPr>
              <a:t>RISK RESPONSE:THIRD-PARTY UNABLE TO PROVIDE SERVICES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F9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1858" y="475093"/>
            <a:ext cx="9677303" cy="10560549"/>
          </a:xfrm>
          <a:prstGeom prst="rect">
            <a:avLst/>
          </a:prstGeom>
        </p:spPr>
      </p:pic>
      <p:sp>
        <p:nvSpPr>
          <p:cNvPr id="3" name="TextBox 3"/>
          <p:cNvSpPr txBox="1"/>
          <p:nvPr/>
        </p:nvSpPr>
        <p:spPr>
          <a:xfrm>
            <a:off x="8081359" y="4282760"/>
            <a:ext cx="10838939" cy="1550030"/>
          </a:xfrm>
          <a:prstGeom prst="rect">
            <a:avLst/>
          </a:prstGeom>
        </p:spPr>
        <p:txBody>
          <a:bodyPr lIns="0" tIns="0" rIns="0" bIns="0" rtlCol="0" anchor="t">
            <a:spAutoFit/>
          </a:bodyPr>
          <a:lstStyle/>
          <a:p>
            <a:pPr algn="ctr">
              <a:lnSpc>
                <a:spcPts val="12740"/>
              </a:lnSpc>
              <a:spcBef>
                <a:spcPct val="0"/>
              </a:spcBef>
            </a:pPr>
            <a:r>
              <a:rPr lang="en-US" sz="9100">
                <a:solidFill>
                  <a:srgbClr val="000000"/>
                </a:solidFill>
                <a:latin typeface="Montserrat Extra-Bold"/>
              </a:rPr>
              <a:t>Virus Infection</a:t>
            </a:r>
          </a:p>
        </p:txBody>
      </p:sp>
      <p:sp>
        <p:nvSpPr>
          <p:cNvPr id="4" name="TextBox 4"/>
          <p:cNvSpPr txBox="1"/>
          <p:nvPr/>
        </p:nvSpPr>
        <p:spPr>
          <a:xfrm>
            <a:off x="8957372" y="3053114"/>
            <a:ext cx="6419466"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Third Risk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76068" flipH="1">
            <a:off x="6279572" y="4784107"/>
            <a:ext cx="2712860" cy="146987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866312" y="4460596"/>
            <a:ext cx="6994097" cy="507389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6294" y="1493513"/>
            <a:ext cx="2541927" cy="5121098"/>
          </a:xfrm>
          <a:prstGeom prst="rect">
            <a:avLst/>
          </a:prstGeom>
        </p:spPr>
      </p:pic>
      <p:sp>
        <p:nvSpPr>
          <p:cNvPr id="5" name="TextBox 5"/>
          <p:cNvSpPr txBox="1"/>
          <p:nvPr/>
        </p:nvSpPr>
        <p:spPr>
          <a:xfrm>
            <a:off x="285927" y="563887"/>
            <a:ext cx="13016766" cy="738591"/>
          </a:xfrm>
          <a:prstGeom prst="rect">
            <a:avLst/>
          </a:prstGeom>
        </p:spPr>
        <p:txBody>
          <a:bodyPr lIns="0" tIns="0" rIns="0" bIns="0" rtlCol="0" anchor="t">
            <a:spAutoFit/>
          </a:bodyPr>
          <a:lstStyle/>
          <a:p>
            <a:pPr marL="0" lvl="0" indent="0" algn="ctr">
              <a:lnSpc>
                <a:spcPts val="4415"/>
              </a:lnSpc>
              <a:spcBef>
                <a:spcPct val="0"/>
              </a:spcBef>
            </a:pPr>
            <a:r>
              <a:rPr lang="en-US" sz="4851">
                <a:solidFill>
                  <a:srgbClr val="000000"/>
                </a:solidFill>
                <a:latin typeface="Agrandir Black"/>
              </a:rPr>
              <a:t>RISK SCENARIO:VIRUS INFECTION</a:t>
            </a:r>
          </a:p>
        </p:txBody>
      </p:sp>
      <p:sp>
        <p:nvSpPr>
          <p:cNvPr id="6" name="TextBox 6"/>
          <p:cNvSpPr txBox="1"/>
          <p:nvPr/>
        </p:nvSpPr>
        <p:spPr>
          <a:xfrm>
            <a:off x="652880" y="1913243"/>
            <a:ext cx="8994915" cy="584200"/>
          </a:xfrm>
          <a:prstGeom prst="rect">
            <a:avLst/>
          </a:prstGeom>
        </p:spPr>
        <p:txBody>
          <a:bodyPr lIns="0" tIns="0" rIns="0" bIns="0" rtlCol="0" anchor="t">
            <a:spAutoFit/>
          </a:bodyPr>
          <a:lstStyle/>
          <a:p>
            <a:pPr algn="ctr">
              <a:lnSpc>
                <a:spcPts val="4100"/>
              </a:lnSpc>
            </a:pPr>
            <a:r>
              <a:rPr lang="en-US" sz="5000">
                <a:solidFill>
                  <a:srgbClr val="000000"/>
                </a:solidFill>
                <a:latin typeface="Playlist Script"/>
              </a:rPr>
              <a:t> Actor</a:t>
            </a:r>
          </a:p>
        </p:txBody>
      </p:sp>
      <p:sp>
        <p:nvSpPr>
          <p:cNvPr id="7" name="TextBox 7"/>
          <p:cNvSpPr txBox="1"/>
          <p:nvPr/>
        </p:nvSpPr>
        <p:spPr>
          <a:xfrm>
            <a:off x="4331039" y="2052943"/>
            <a:ext cx="13933956" cy="2380615"/>
          </a:xfrm>
          <a:prstGeom prst="rect">
            <a:avLst/>
          </a:prstGeom>
        </p:spPr>
        <p:txBody>
          <a:bodyPr lIns="0" tIns="0" rIns="0" bIns="0" rtlCol="0" anchor="t">
            <a:spAutoFit/>
          </a:bodyPr>
          <a:lstStyle/>
          <a:p>
            <a:pPr algn="ctr">
              <a:lnSpc>
                <a:spcPts val="4759"/>
              </a:lnSpc>
            </a:pPr>
            <a:r>
              <a:rPr lang="en-US" sz="3399" dirty="0">
                <a:solidFill>
                  <a:srgbClr val="000000"/>
                </a:solidFill>
                <a:latin typeface="Code Pro Bold"/>
              </a:rPr>
              <a:t>Name : Jack </a:t>
            </a:r>
          </a:p>
          <a:p>
            <a:pPr algn="ctr">
              <a:lnSpc>
                <a:spcPts val="4759"/>
              </a:lnSpc>
            </a:pPr>
            <a:r>
              <a:rPr lang="en-US" sz="3399" dirty="0">
                <a:solidFill>
                  <a:srgbClr val="000000"/>
                </a:solidFill>
                <a:latin typeface="Code Pro Bold"/>
              </a:rPr>
              <a:t>Position: Pridepoint Central management staff</a:t>
            </a:r>
          </a:p>
          <a:p>
            <a:pPr algn="ctr">
              <a:lnSpc>
                <a:spcPts val="4759"/>
              </a:lnSpc>
            </a:pPr>
            <a:r>
              <a:rPr lang="en-US" sz="3399" dirty="0">
                <a:solidFill>
                  <a:srgbClr val="000000"/>
                </a:solidFill>
                <a:latin typeface="Code Pro Bold"/>
              </a:rPr>
              <a:t>Situation: Did not undergo training, due to cost cut and shortage of staff, to learn about new virus </a:t>
            </a:r>
          </a:p>
        </p:txBody>
      </p:sp>
      <p:sp>
        <p:nvSpPr>
          <p:cNvPr id="8" name="TextBox 8"/>
          <p:cNvSpPr txBox="1"/>
          <p:nvPr/>
        </p:nvSpPr>
        <p:spPr>
          <a:xfrm>
            <a:off x="2060329" y="7247915"/>
            <a:ext cx="9237687" cy="1780540"/>
          </a:xfrm>
          <a:prstGeom prst="rect">
            <a:avLst/>
          </a:prstGeom>
        </p:spPr>
        <p:txBody>
          <a:bodyPr lIns="0" tIns="0" rIns="0" bIns="0" rtlCol="0" anchor="t">
            <a:spAutoFit/>
          </a:bodyPr>
          <a:lstStyle/>
          <a:p>
            <a:pPr algn="ctr">
              <a:lnSpc>
                <a:spcPts val="4759"/>
              </a:lnSpc>
            </a:pPr>
            <a:r>
              <a:rPr lang="en-US" sz="3399">
                <a:solidFill>
                  <a:srgbClr val="000000"/>
                </a:solidFill>
                <a:latin typeface="Code Pro Bold"/>
              </a:rPr>
              <a:t>Name : Tom</a:t>
            </a:r>
          </a:p>
          <a:p>
            <a:pPr algn="ctr">
              <a:lnSpc>
                <a:spcPts val="4759"/>
              </a:lnSpc>
            </a:pPr>
            <a:r>
              <a:rPr lang="en-US" sz="3399">
                <a:solidFill>
                  <a:srgbClr val="000000"/>
                </a:solidFill>
                <a:latin typeface="Code Pro Bold"/>
              </a:rPr>
              <a:t>Position: Hacker</a:t>
            </a:r>
          </a:p>
          <a:p>
            <a:pPr algn="ctr">
              <a:lnSpc>
                <a:spcPts val="4759"/>
              </a:lnSpc>
            </a:pPr>
            <a:r>
              <a:rPr lang="en-US" sz="3399">
                <a:solidFill>
                  <a:srgbClr val="000000"/>
                </a:solidFill>
                <a:latin typeface="Code Pro Bold"/>
              </a:rPr>
              <a:t>Situation: Love to hack exploit vulnerability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1C6AA"/>
        </a:solidFill>
        <a:effectLst/>
      </p:bgPr>
    </p:bg>
    <p:spTree>
      <p:nvGrpSpPr>
        <p:cNvPr id="1" name=""/>
        <p:cNvGrpSpPr/>
        <p:nvPr/>
      </p:nvGrpSpPr>
      <p:grpSpPr>
        <a:xfrm>
          <a:off x="0" y="0"/>
          <a:ext cx="0" cy="0"/>
          <a:chOff x="0" y="0"/>
          <a:chExt cx="0" cy="0"/>
        </a:xfrm>
      </p:grpSpPr>
      <p:grpSp>
        <p:nvGrpSpPr>
          <p:cNvPr id="2" name="Group 2"/>
          <p:cNvGrpSpPr/>
          <p:nvPr/>
        </p:nvGrpSpPr>
        <p:grpSpPr>
          <a:xfrm>
            <a:off x="1263734" y="4068784"/>
            <a:ext cx="4798241" cy="5189516"/>
            <a:chOff x="0" y="0"/>
            <a:chExt cx="18751238" cy="20280321"/>
          </a:xfrm>
        </p:grpSpPr>
        <p:sp>
          <p:nvSpPr>
            <p:cNvPr id="3" name="Freeform 3"/>
            <p:cNvSpPr/>
            <p:nvPr/>
          </p:nvSpPr>
          <p:spPr>
            <a:xfrm>
              <a:off x="72390" y="72390"/>
              <a:ext cx="18606457" cy="20135541"/>
            </a:xfrm>
            <a:custGeom>
              <a:avLst/>
              <a:gdLst/>
              <a:ahLst/>
              <a:cxnLst/>
              <a:rect l="l" t="t" r="r" b="b"/>
              <a:pathLst>
                <a:path w="18606457" h="20135541">
                  <a:moveTo>
                    <a:pt x="0" y="0"/>
                  </a:moveTo>
                  <a:lnTo>
                    <a:pt x="18606457" y="0"/>
                  </a:lnTo>
                  <a:lnTo>
                    <a:pt x="18606457" y="20135541"/>
                  </a:lnTo>
                  <a:lnTo>
                    <a:pt x="0" y="20135541"/>
                  </a:lnTo>
                  <a:lnTo>
                    <a:pt x="0" y="0"/>
                  </a:lnTo>
                  <a:close/>
                </a:path>
              </a:pathLst>
            </a:custGeom>
            <a:solidFill>
              <a:srgbClr val="FFFFFF"/>
            </a:solidFill>
          </p:spPr>
        </p:sp>
        <p:sp>
          <p:nvSpPr>
            <p:cNvPr id="4" name="Freeform 4"/>
            <p:cNvSpPr/>
            <p:nvPr/>
          </p:nvSpPr>
          <p:spPr>
            <a:xfrm>
              <a:off x="0" y="0"/>
              <a:ext cx="18751238" cy="20280320"/>
            </a:xfrm>
            <a:custGeom>
              <a:avLst/>
              <a:gdLst/>
              <a:ahLst/>
              <a:cxnLst/>
              <a:rect l="l" t="t" r="r" b="b"/>
              <a:pathLst>
                <a:path w="18751238" h="20280320">
                  <a:moveTo>
                    <a:pt x="18606458" y="20135540"/>
                  </a:moveTo>
                  <a:lnTo>
                    <a:pt x="18751238" y="20135540"/>
                  </a:lnTo>
                  <a:lnTo>
                    <a:pt x="18751238" y="20280320"/>
                  </a:lnTo>
                  <a:lnTo>
                    <a:pt x="18606458" y="20280320"/>
                  </a:lnTo>
                  <a:lnTo>
                    <a:pt x="18606458" y="20135540"/>
                  </a:lnTo>
                  <a:close/>
                  <a:moveTo>
                    <a:pt x="0" y="144780"/>
                  </a:moveTo>
                  <a:lnTo>
                    <a:pt x="144780" y="144780"/>
                  </a:lnTo>
                  <a:lnTo>
                    <a:pt x="144780" y="20135541"/>
                  </a:lnTo>
                  <a:lnTo>
                    <a:pt x="0" y="20135541"/>
                  </a:lnTo>
                  <a:lnTo>
                    <a:pt x="0" y="144780"/>
                  </a:lnTo>
                  <a:close/>
                  <a:moveTo>
                    <a:pt x="0" y="20135541"/>
                  </a:moveTo>
                  <a:lnTo>
                    <a:pt x="144780" y="20135541"/>
                  </a:lnTo>
                  <a:lnTo>
                    <a:pt x="144780" y="20280320"/>
                  </a:lnTo>
                  <a:lnTo>
                    <a:pt x="0" y="20280320"/>
                  </a:lnTo>
                  <a:lnTo>
                    <a:pt x="0" y="20135540"/>
                  </a:lnTo>
                  <a:close/>
                  <a:moveTo>
                    <a:pt x="18606458" y="144780"/>
                  </a:moveTo>
                  <a:lnTo>
                    <a:pt x="18751238" y="144780"/>
                  </a:lnTo>
                  <a:lnTo>
                    <a:pt x="18751238" y="20135541"/>
                  </a:lnTo>
                  <a:lnTo>
                    <a:pt x="18606458" y="20135541"/>
                  </a:lnTo>
                  <a:lnTo>
                    <a:pt x="18606458" y="144780"/>
                  </a:lnTo>
                  <a:close/>
                  <a:moveTo>
                    <a:pt x="144780" y="20135540"/>
                  </a:moveTo>
                  <a:lnTo>
                    <a:pt x="18606458" y="20135540"/>
                  </a:lnTo>
                  <a:lnTo>
                    <a:pt x="18606458" y="20280320"/>
                  </a:lnTo>
                  <a:lnTo>
                    <a:pt x="144780" y="20280320"/>
                  </a:lnTo>
                  <a:lnTo>
                    <a:pt x="144780" y="20135540"/>
                  </a:lnTo>
                  <a:close/>
                  <a:moveTo>
                    <a:pt x="18606458" y="0"/>
                  </a:moveTo>
                  <a:lnTo>
                    <a:pt x="18751238" y="0"/>
                  </a:lnTo>
                  <a:lnTo>
                    <a:pt x="18751238" y="144780"/>
                  </a:lnTo>
                  <a:lnTo>
                    <a:pt x="18606458" y="144780"/>
                  </a:lnTo>
                  <a:lnTo>
                    <a:pt x="18606458" y="0"/>
                  </a:lnTo>
                  <a:close/>
                  <a:moveTo>
                    <a:pt x="0" y="0"/>
                  </a:moveTo>
                  <a:lnTo>
                    <a:pt x="144780" y="0"/>
                  </a:lnTo>
                  <a:lnTo>
                    <a:pt x="144780" y="144780"/>
                  </a:lnTo>
                  <a:lnTo>
                    <a:pt x="0" y="144780"/>
                  </a:lnTo>
                  <a:lnTo>
                    <a:pt x="0" y="0"/>
                  </a:lnTo>
                  <a:close/>
                  <a:moveTo>
                    <a:pt x="144780" y="0"/>
                  </a:moveTo>
                  <a:lnTo>
                    <a:pt x="18606458" y="0"/>
                  </a:lnTo>
                  <a:lnTo>
                    <a:pt x="18606458" y="144780"/>
                  </a:lnTo>
                  <a:lnTo>
                    <a:pt x="144780" y="144780"/>
                  </a:lnTo>
                  <a:lnTo>
                    <a:pt x="144780" y="0"/>
                  </a:lnTo>
                  <a:close/>
                </a:path>
              </a:pathLst>
            </a:custGeom>
            <a:solidFill>
              <a:srgbClr val="000000"/>
            </a:solidFill>
          </p:spPr>
        </p:sp>
      </p:grpSp>
      <p:grpSp>
        <p:nvGrpSpPr>
          <p:cNvPr id="5" name="Group 5"/>
          <p:cNvGrpSpPr/>
          <p:nvPr/>
        </p:nvGrpSpPr>
        <p:grpSpPr>
          <a:xfrm>
            <a:off x="12226025" y="4068784"/>
            <a:ext cx="4798241" cy="5189516"/>
            <a:chOff x="0" y="0"/>
            <a:chExt cx="18751238" cy="20280321"/>
          </a:xfrm>
        </p:grpSpPr>
        <p:sp>
          <p:nvSpPr>
            <p:cNvPr id="6" name="Freeform 6"/>
            <p:cNvSpPr/>
            <p:nvPr/>
          </p:nvSpPr>
          <p:spPr>
            <a:xfrm>
              <a:off x="72390" y="72390"/>
              <a:ext cx="18606457" cy="20135541"/>
            </a:xfrm>
            <a:custGeom>
              <a:avLst/>
              <a:gdLst/>
              <a:ahLst/>
              <a:cxnLst/>
              <a:rect l="l" t="t" r="r" b="b"/>
              <a:pathLst>
                <a:path w="18606457" h="20135541">
                  <a:moveTo>
                    <a:pt x="0" y="0"/>
                  </a:moveTo>
                  <a:lnTo>
                    <a:pt x="18606457" y="0"/>
                  </a:lnTo>
                  <a:lnTo>
                    <a:pt x="18606457" y="20135541"/>
                  </a:lnTo>
                  <a:lnTo>
                    <a:pt x="0" y="20135541"/>
                  </a:lnTo>
                  <a:lnTo>
                    <a:pt x="0" y="0"/>
                  </a:lnTo>
                  <a:close/>
                </a:path>
              </a:pathLst>
            </a:custGeom>
            <a:solidFill>
              <a:srgbClr val="FFFFFF"/>
            </a:solidFill>
          </p:spPr>
        </p:sp>
        <p:sp>
          <p:nvSpPr>
            <p:cNvPr id="7" name="Freeform 7"/>
            <p:cNvSpPr/>
            <p:nvPr/>
          </p:nvSpPr>
          <p:spPr>
            <a:xfrm>
              <a:off x="0" y="0"/>
              <a:ext cx="18751238" cy="20280320"/>
            </a:xfrm>
            <a:custGeom>
              <a:avLst/>
              <a:gdLst/>
              <a:ahLst/>
              <a:cxnLst/>
              <a:rect l="l" t="t" r="r" b="b"/>
              <a:pathLst>
                <a:path w="18751238" h="20280320">
                  <a:moveTo>
                    <a:pt x="18606458" y="20135540"/>
                  </a:moveTo>
                  <a:lnTo>
                    <a:pt x="18751238" y="20135540"/>
                  </a:lnTo>
                  <a:lnTo>
                    <a:pt x="18751238" y="20280320"/>
                  </a:lnTo>
                  <a:lnTo>
                    <a:pt x="18606458" y="20280320"/>
                  </a:lnTo>
                  <a:lnTo>
                    <a:pt x="18606458" y="20135540"/>
                  </a:lnTo>
                  <a:close/>
                  <a:moveTo>
                    <a:pt x="0" y="144780"/>
                  </a:moveTo>
                  <a:lnTo>
                    <a:pt x="144780" y="144780"/>
                  </a:lnTo>
                  <a:lnTo>
                    <a:pt x="144780" y="20135541"/>
                  </a:lnTo>
                  <a:lnTo>
                    <a:pt x="0" y="20135541"/>
                  </a:lnTo>
                  <a:lnTo>
                    <a:pt x="0" y="144780"/>
                  </a:lnTo>
                  <a:close/>
                  <a:moveTo>
                    <a:pt x="0" y="20135541"/>
                  </a:moveTo>
                  <a:lnTo>
                    <a:pt x="144780" y="20135541"/>
                  </a:lnTo>
                  <a:lnTo>
                    <a:pt x="144780" y="20280320"/>
                  </a:lnTo>
                  <a:lnTo>
                    <a:pt x="0" y="20280320"/>
                  </a:lnTo>
                  <a:lnTo>
                    <a:pt x="0" y="20135540"/>
                  </a:lnTo>
                  <a:close/>
                  <a:moveTo>
                    <a:pt x="18606458" y="144780"/>
                  </a:moveTo>
                  <a:lnTo>
                    <a:pt x="18751238" y="144780"/>
                  </a:lnTo>
                  <a:lnTo>
                    <a:pt x="18751238" y="20135541"/>
                  </a:lnTo>
                  <a:lnTo>
                    <a:pt x="18606458" y="20135541"/>
                  </a:lnTo>
                  <a:lnTo>
                    <a:pt x="18606458" y="144780"/>
                  </a:lnTo>
                  <a:close/>
                  <a:moveTo>
                    <a:pt x="144780" y="20135540"/>
                  </a:moveTo>
                  <a:lnTo>
                    <a:pt x="18606458" y="20135540"/>
                  </a:lnTo>
                  <a:lnTo>
                    <a:pt x="18606458" y="20280320"/>
                  </a:lnTo>
                  <a:lnTo>
                    <a:pt x="144780" y="20280320"/>
                  </a:lnTo>
                  <a:lnTo>
                    <a:pt x="144780" y="20135540"/>
                  </a:lnTo>
                  <a:close/>
                  <a:moveTo>
                    <a:pt x="18606458" y="0"/>
                  </a:moveTo>
                  <a:lnTo>
                    <a:pt x="18751238" y="0"/>
                  </a:lnTo>
                  <a:lnTo>
                    <a:pt x="18751238" y="144780"/>
                  </a:lnTo>
                  <a:lnTo>
                    <a:pt x="18606458" y="144780"/>
                  </a:lnTo>
                  <a:lnTo>
                    <a:pt x="18606458" y="0"/>
                  </a:lnTo>
                  <a:close/>
                  <a:moveTo>
                    <a:pt x="0" y="0"/>
                  </a:moveTo>
                  <a:lnTo>
                    <a:pt x="144780" y="0"/>
                  </a:lnTo>
                  <a:lnTo>
                    <a:pt x="144780" y="144780"/>
                  </a:lnTo>
                  <a:lnTo>
                    <a:pt x="0" y="144780"/>
                  </a:lnTo>
                  <a:lnTo>
                    <a:pt x="0" y="0"/>
                  </a:lnTo>
                  <a:close/>
                  <a:moveTo>
                    <a:pt x="144780" y="0"/>
                  </a:moveTo>
                  <a:lnTo>
                    <a:pt x="18606458" y="0"/>
                  </a:lnTo>
                  <a:lnTo>
                    <a:pt x="18606458" y="144780"/>
                  </a:lnTo>
                  <a:lnTo>
                    <a:pt x="144780" y="144780"/>
                  </a:lnTo>
                  <a:lnTo>
                    <a:pt x="144780" y="0"/>
                  </a:lnTo>
                  <a:close/>
                </a:path>
              </a:pathLst>
            </a:custGeom>
            <a:solidFill>
              <a:srgbClr val="000000"/>
            </a:solidFill>
          </p:spPr>
        </p:sp>
      </p:grpSp>
      <p:grpSp>
        <p:nvGrpSpPr>
          <p:cNvPr id="8" name="Group 8"/>
          <p:cNvGrpSpPr/>
          <p:nvPr/>
        </p:nvGrpSpPr>
        <p:grpSpPr>
          <a:xfrm>
            <a:off x="6744880" y="4068784"/>
            <a:ext cx="4798241" cy="5189516"/>
            <a:chOff x="0" y="0"/>
            <a:chExt cx="18751238" cy="20280321"/>
          </a:xfrm>
        </p:grpSpPr>
        <p:sp>
          <p:nvSpPr>
            <p:cNvPr id="9" name="Freeform 9"/>
            <p:cNvSpPr/>
            <p:nvPr/>
          </p:nvSpPr>
          <p:spPr>
            <a:xfrm>
              <a:off x="72390" y="72390"/>
              <a:ext cx="18606457" cy="20135541"/>
            </a:xfrm>
            <a:custGeom>
              <a:avLst/>
              <a:gdLst/>
              <a:ahLst/>
              <a:cxnLst/>
              <a:rect l="l" t="t" r="r" b="b"/>
              <a:pathLst>
                <a:path w="18606457" h="20135541">
                  <a:moveTo>
                    <a:pt x="0" y="0"/>
                  </a:moveTo>
                  <a:lnTo>
                    <a:pt x="18606457" y="0"/>
                  </a:lnTo>
                  <a:lnTo>
                    <a:pt x="18606457" y="20135541"/>
                  </a:lnTo>
                  <a:lnTo>
                    <a:pt x="0" y="20135541"/>
                  </a:lnTo>
                  <a:lnTo>
                    <a:pt x="0" y="0"/>
                  </a:lnTo>
                  <a:close/>
                </a:path>
              </a:pathLst>
            </a:custGeom>
            <a:solidFill>
              <a:srgbClr val="FFFFFF"/>
            </a:solidFill>
          </p:spPr>
        </p:sp>
        <p:sp>
          <p:nvSpPr>
            <p:cNvPr id="10" name="Freeform 10"/>
            <p:cNvSpPr/>
            <p:nvPr/>
          </p:nvSpPr>
          <p:spPr>
            <a:xfrm>
              <a:off x="0" y="0"/>
              <a:ext cx="18751238" cy="20280320"/>
            </a:xfrm>
            <a:custGeom>
              <a:avLst/>
              <a:gdLst/>
              <a:ahLst/>
              <a:cxnLst/>
              <a:rect l="l" t="t" r="r" b="b"/>
              <a:pathLst>
                <a:path w="18751238" h="20280320">
                  <a:moveTo>
                    <a:pt x="18606458" y="20135540"/>
                  </a:moveTo>
                  <a:lnTo>
                    <a:pt x="18751238" y="20135540"/>
                  </a:lnTo>
                  <a:lnTo>
                    <a:pt x="18751238" y="20280320"/>
                  </a:lnTo>
                  <a:lnTo>
                    <a:pt x="18606458" y="20280320"/>
                  </a:lnTo>
                  <a:lnTo>
                    <a:pt x="18606458" y="20135540"/>
                  </a:lnTo>
                  <a:close/>
                  <a:moveTo>
                    <a:pt x="0" y="144780"/>
                  </a:moveTo>
                  <a:lnTo>
                    <a:pt x="144780" y="144780"/>
                  </a:lnTo>
                  <a:lnTo>
                    <a:pt x="144780" y="20135541"/>
                  </a:lnTo>
                  <a:lnTo>
                    <a:pt x="0" y="20135541"/>
                  </a:lnTo>
                  <a:lnTo>
                    <a:pt x="0" y="144780"/>
                  </a:lnTo>
                  <a:close/>
                  <a:moveTo>
                    <a:pt x="0" y="20135541"/>
                  </a:moveTo>
                  <a:lnTo>
                    <a:pt x="144780" y="20135541"/>
                  </a:lnTo>
                  <a:lnTo>
                    <a:pt x="144780" y="20280320"/>
                  </a:lnTo>
                  <a:lnTo>
                    <a:pt x="0" y="20280320"/>
                  </a:lnTo>
                  <a:lnTo>
                    <a:pt x="0" y="20135540"/>
                  </a:lnTo>
                  <a:close/>
                  <a:moveTo>
                    <a:pt x="18606458" y="144780"/>
                  </a:moveTo>
                  <a:lnTo>
                    <a:pt x="18751238" y="144780"/>
                  </a:lnTo>
                  <a:lnTo>
                    <a:pt x="18751238" y="20135541"/>
                  </a:lnTo>
                  <a:lnTo>
                    <a:pt x="18606458" y="20135541"/>
                  </a:lnTo>
                  <a:lnTo>
                    <a:pt x="18606458" y="144780"/>
                  </a:lnTo>
                  <a:close/>
                  <a:moveTo>
                    <a:pt x="144780" y="20135540"/>
                  </a:moveTo>
                  <a:lnTo>
                    <a:pt x="18606458" y="20135540"/>
                  </a:lnTo>
                  <a:lnTo>
                    <a:pt x="18606458" y="20280320"/>
                  </a:lnTo>
                  <a:lnTo>
                    <a:pt x="144780" y="20280320"/>
                  </a:lnTo>
                  <a:lnTo>
                    <a:pt x="144780" y="20135540"/>
                  </a:lnTo>
                  <a:close/>
                  <a:moveTo>
                    <a:pt x="18606458" y="0"/>
                  </a:moveTo>
                  <a:lnTo>
                    <a:pt x="18751238" y="0"/>
                  </a:lnTo>
                  <a:lnTo>
                    <a:pt x="18751238" y="144780"/>
                  </a:lnTo>
                  <a:lnTo>
                    <a:pt x="18606458" y="144780"/>
                  </a:lnTo>
                  <a:lnTo>
                    <a:pt x="18606458" y="0"/>
                  </a:lnTo>
                  <a:close/>
                  <a:moveTo>
                    <a:pt x="0" y="0"/>
                  </a:moveTo>
                  <a:lnTo>
                    <a:pt x="144780" y="0"/>
                  </a:lnTo>
                  <a:lnTo>
                    <a:pt x="144780" y="144780"/>
                  </a:lnTo>
                  <a:lnTo>
                    <a:pt x="0" y="144780"/>
                  </a:lnTo>
                  <a:lnTo>
                    <a:pt x="0" y="0"/>
                  </a:lnTo>
                  <a:close/>
                  <a:moveTo>
                    <a:pt x="144780" y="0"/>
                  </a:moveTo>
                  <a:lnTo>
                    <a:pt x="18606458" y="0"/>
                  </a:lnTo>
                  <a:lnTo>
                    <a:pt x="18606458" y="144780"/>
                  </a:lnTo>
                  <a:lnTo>
                    <a:pt x="144780" y="144780"/>
                  </a:lnTo>
                  <a:lnTo>
                    <a:pt x="144780" y="0"/>
                  </a:lnTo>
                  <a:close/>
                </a:path>
              </a:pathLst>
            </a:custGeom>
            <a:solidFill>
              <a:srgbClr val="000000"/>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07141" y="1566479"/>
            <a:ext cx="2708855" cy="2502305"/>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934790" y="1566479"/>
            <a:ext cx="2418419" cy="2418419"/>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777864" y="1566479"/>
            <a:ext cx="2654951" cy="2418419"/>
          </a:xfrm>
          <a:prstGeom prst="rect">
            <a:avLst/>
          </a:prstGeom>
        </p:spPr>
      </p:pic>
      <p:grpSp>
        <p:nvGrpSpPr>
          <p:cNvPr id="14" name="Group 14"/>
          <p:cNvGrpSpPr/>
          <p:nvPr/>
        </p:nvGrpSpPr>
        <p:grpSpPr>
          <a:xfrm>
            <a:off x="1470274" y="4971176"/>
            <a:ext cx="4385161" cy="3933251"/>
            <a:chOff x="0" y="0"/>
            <a:chExt cx="5846881" cy="5244335"/>
          </a:xfrm>
        </p:grpSpPr>
        <p:sp>
          <p:nvSpPr>
            <p:cNvPr id="15" name="TextBox 15"/>
            <p:cNvSpPr txBox="1"/>
            <p:nvPr/>
          </p:nvSpPr>
          <p:spPr>
            <a:xfrm>
              <a:off x="0" y="2532992"/>
              <a:ext cx="5846881" cy="2711343"/>
            </a:xfrm>
            <a:prstGeom prst="rect">
              <a:avLst/>
            </a:prstGeom>
          </p:spPr>
          <p:txBody>
            <a:bodyPr lIns="0" tIns="0" rIns="0" bIns="0" rtlCol="0" anchor="t">
              <a:spAutoFit/>
            </a:bodyPr>
            <a:lstStyle/>
            <a:p>
              <a:pPr marL="0" lvl="0" indent="0" algn="ctr">
                <a:lnSpc>
                  <a:spcPts val="4073"/>
                </a:lnSpc>
                <a:spcBef>
                  <a:spcPct val="0"/>
                </a:spcBef>
              </a:pPr>
              <a:r>
                <a:rPr lang="en-US" sz="2909">
                  <a:solidFill>
                    <a:srgbClr val="000000"/>
                  </a:solidFill>
                  <a:latin typeface="Anonymous Pro Bold"/>
                </a:rPr>
                <a:t>No monitoring of log and internal server, did not suspect malicious act</a:t>
              </a:r>
            </a:p>
          </p:txBody>
        </p:sp>
        <p:sp>
          <p:nvSpPr>
            <p:cNvPr id="16" name="TextBox 16"/>
            <p:cNvSpPr txBox="1"/>
            <p:nvPr/>
          </p:nvSpPr>
          <p:spPr>
            <a:xfrm>
              <a:off x="0" y="-9525"/>
              <a:ext cx="5846881" cy="2036108"/>
            </a:xfrm>
            <a:prstGeom prst="rect">
              <a:avLst/>
            </a:prstGeom>
          </p:spPr>
          <p:txBody>
            <a:bodyPr lIns="0" tIns="0" rIns="0" bIns="0" rtlCol="0" anchor="t">
              <a:spAutoFit/>
            </a:bodyPr>
            <a:lstStyle/>
            <a:p>
              <a:pPr marL="0" lvl="0" indent="0" algn="ctr">
                <a:lnSpc>
                  <a:spcPts val="9078"/>
                </a:lnSpc>
                <a:spcBef>
                  <a:spcPct val="0"/>
                </a:spcBef>
              </a:pPr>
              <a:r>
                <a:rPr lang="en-US" sz="9975" u="none">
                  <a:solidFill>
                    <a:srgbClr val="000000"/>
                  </a:solidFill>
                  <a:latin typeface="Agrandir Black"/>
                </a:rPr>
                <a:t>1</a:t>
              </a:r>
            </a:p>
          </p:txBody>
        </p:sp>
      </p:grpSp>
      <p:grpSp>
        <p:nvGrpSpPr>
          <p:cNvPr id="17" name="Group 17"/>
          <p:cNvGrpSpPr/>
          <p:nvPr/>
        </p:nvGrpSpPr>
        <p:grpSpPr>
          <a:xfrm>
            <a:off x="6877258" y="4639119"/>
            <a:ext cx="4533485" cy="4597366"/>
            <a:chOff x="0" y="0"/>
            <a:chExt cx="6044647" cy="6129821"/>
          </a:xfrm>
        </p:grpSpPr>
        <p:sp>
          <p:nvSpPr>
            <p:cNvPr id="18" name="TextBox 18"/>
            <p:cNvSpPr txBox="1"/>
            <p:nvPr/>
          </p:nvSpPr>
          <p:spPr>
            <a:xfrm>
              <a:off x="0" y="2406482"/>
              <a:ext cx="6044647" cy="3723339"/>
            </a:xfrm>
            <a:prstGeom prst="rect">
              <a:avLst/>
            </a:prstGeom>
          </p:spPr>
          <p:txBody>
            <a:bodyPr lIns="0" tIns="0" rIns="0" bIns="0" rtlCol="0" anchor="t">
              <a:spAutoFit/>
            </a:bodyPr>
            <a:lstStyle/>
            <a:p>
              <a:pPr marL="0" lvl="0" indent="0" algn="ctr">
                <a:lnSpc>
                  <a:spcPts val="4493"/>
                </a:lnSpc>
                <a:spcBef>
                  <a:spcPct val="0"/>
                </a:spcBef>
              </a:pPr>
              <a:r>
                <a:rPr lang="en-US" sz="3209" dirty="0">
                  <a:solidFill>
                    <a:srgbClr val="000000"/>
                  </a:solidFill>
                  <a:latin typeface="Anonymous Pro Bold"/>
                </a:rPr>
                <a:t>Virus was installed on Pridepoint </a:t>
              </a:r>
              <a:r>
                <a:rPr lang="en-US" sz="3209" dirty="0" err="1">
                  <a:solidFill>
                    <a:srgbClr val="000000"/>
                  </a:solidFill>
                  <a:latin typeface="Anonymous Pro Bold"/>
                </a:rPr>
                <a:t>server.Server</a:t>
              </a:r>
              <a:r>
                <a:rPr lang="en-US" sz="3209" dirty="0">
                  <a:solidFill>
                    <a:srgbClr val="000000"/>
                  </a:solidFill>
                  <a:latin typeface="Anonymous Pro Bold"/>
                </a:rPr>
                <a:t> unable to access due to virus</a:t>
              </a:r>
            </a:p>
          </p:txBody>
        </p:sp>
        <p:sp>
          <p:nvSpPr>
            <p:cNvPr id="19" name="TextBox 19"/>
            <p:cNvSpPr txBox="1"/>
            <p:nvPr/>
          </p:nvSpPr>
          <p:spPr>
            <a:xfrm>
              <a:off x="0" y="-9525"/>
              <a:ext cx="6044647" cy="2035487"/>
            </a:xfrm>
            <a:prstGeom prst="rect">
              <a:avLst/>
            </a:prstGeom>
          </p:spPr>
          <p:txBody>
            <a:bodyPr lIns="0" tIns="0" rIns="0" bIns="0" rtlCol="0" anchor="t">
              <a:spAutoFit/>
            </a:bodyPr>
            <a:lstStyle/>
            <a:p>
              <a:pPr marL="0" lvl="0" indent="0" algn="ctr">
                <a:lnSpc>
                  <a:spcPts val="9078"/>
                </a:lnSpc>
                <a:spcBef>
                  <a:spcPct val="0"/>
                </a:spcBef>
              </a:pPr>
              <a:r>
                <a:rPr lang="en-US" sz="9975" u="none">
                  <a:solidFill>
                    <a:srgbClr val="000000"/>
                  </a:solidFill>
                  <a:latin typeface="Agrandir Black"/>
                </a:rPr>
                <a:t>2</a:t>
              </a:r>
            </a:p>
          </p:txBody>
        </p:sp>
      </p:grpSp>
      <p:grpSp>
        <p:nvGrpSpPr>
          <p:cNvPr id="20" name="Group 20"/>
          <p:cNvGrpSpPr/>
          <p:nvPr/>
        </p:nvGrpSpPr>
        <p:grpSpPr>
          <a:xfrm>
            <a:off x="12777864" y="4647106"/>
            <a:ext cx="3694562" cy="4116132"/>
            <a:chOff x="0" y="0"/>
            <a:chExt cx="4926083" cy="5488176"/>
          </a:xfrm>
        </p:grpSpPr>
        <p:sp>
          <p:nvSpPr>
            <p:cNvPr id="21" name="TextBox 21"/>
            <p:cNvSpPr txBox="1"/>
            <p:nvPr/>
          </p:nvSpPr>
          <p:spPr>
            <a:xfrm>
              <a:off x="0" y="2532992"/>
              <a:ext cx="4926083" cy="2955184"/>
            </a:xfrm>
            <a:prstGeom prst="rect">
              <a:avLst/>
            </a:prstGeom>
          </p:spPr>
          <p:txBody>
            <a:bodyPr lIns="0" tIns="0" rIns="0" bIns="0" rtlCol="0" anchor="t">
              <a:spAutoFit/>
            </a:bodyPr>
            <a:lstStyle/>
            <a:p>
              <a:pPr marL="0" lvl="0" indent="0" algn="ctr">
                <a:lnSpc>
                  <a:spcPts val="4493"/>
                </a:lnSpc>
                <a:spcBef>
                  <a:spcPct val="0"/>
                </a:spcBef>
              </a:pPr>
              <a:r>
                <a:rPr lang="en-US" sz="3209">
                  <a:solidFill>
                    <a:srgbClr val="000000"/>
                  </a:solidFill>
                  <a:latin typeface="Anonymous Pro Bold"/>
                </a:rPr>
                <a:t>Loss of sensitive information and data leak</a:t>
              </a:r>
            </a:p>
          </p:txBody>
        </p:sp>
        <p:sp>
          <p:nvSpPr>
            <p:cNvPr id="22" name="TextBox 22"/>
            <p:cNvSpPr txBox="1"/>
            <p:nvPr/>
          </p:nvSpPr>
          <p:spPr>
            <a:xfrm>
              <a:off x="0" y="-9525"/>
              <a:ext cx="4926083" cy="2036108"/>
            </a:xfrm>
            <a:prstGeom prst="rect">
              <a:avLst/>
            </a:prstGeom>
          </p:spPr>
          <p:txBody>
            <a:bodyPr lIns="0" tIns="0" rIns="0" bIns="0" rtlCol="0" anchor="t">
              <a:spAutoFit/>
            </a:bodyPr>
            <a:lstStyle/>
            <a:p>
              <a:pPr marL="0" lvl="0" indent="0" algn="ctr">
                <a:lnSpc>
                  <a:spcPts val="9078"/>
                </a:lnSpc>
                <a:spcBef>
                  <a:spcPct val="0"/>
                </a:spcBef>
              </a:pPr>
              <a:r>
                <a:rPr lang="en-US" sz="9975" u="none">
                  <a:solidFill>
                    <a:srgbClr val="000000"/>
                  </a:solidFill>
                  <a:latin typeface="Agrandir Black"/>
                </a:rPr>
                <a:t>3</a:t>
              </a:r>
            </a:p>
          </p:txBody>
        </p:sp>
      </p:grpSp>
      <p:sp>
        <p:nvSpPr>
          <p:cNvPr id="23" name="TextBox 23"/>
          <p:cNvSpPr txBox="1"/>
          <p:nvPr/>
        </p:nvSpPr>
        <p:spPr>
          <a:xfrm>
            <a:off x="-971706" y="1477092"/>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event</a:t>
            </a:r>
          </a:p>
        </p:txBody>
      </p:sp>
      <p:sp>
        <p:nvSpPr>
          <p:cNvPr id="24" name="TextBox 24"/>
          <p:cNvSpPr txBox="1"/>
          <p:nvPr/>
        </p:nvSpPr>
        <p:spPr>
          <a:xfrm>
            <a:off x="603680" y="297891"/>
            <a:ext cx="12174184" cy="690782"/>
          </a:xfrm>
          <a:prstGeom prst="rect">
            <a:avLst/>
          </a:prstGeom>
        </p:spPr>
        <p:txBody>
          <a:bodyPr lIns="0" tIns="0" rIns="0" bIns="0" rtlCol="0" anchor="t">
            <a:spAutoFit/>
          </a:bodyPr>
          <a:lstStyle/>
          <a:p>
            <a:pPr marL="0" lvl="0" indent="0" algn="ctr">
              <a:lnSpc>
                <a:spcPts val="4129"/>
              </a:lnSpc>
              <a:spcBef>
                <a:spcPct val="0"/>
              </a:spcBef>
            </a:pPr>
            <a:r>
              <a:rPr lang="en-US" sz="4537">
                <a:solidFill>
                  <a:srgbClr val="000000"/>
                </a:solidFill>
                <a:latin typeface="Agrandir Black"/>
              </a:rPr>
              <a:t>RISK SCENARIO:VIRUS INFECTION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CE3FF"/>
        </a:solidFill>
        <a:effectLst/>
      </p:bgPr>
    </p:bg>
    <p:spTree>
      <p:nvGrpSpPr>
        <p:cNvPr id="1" name=""/>
        <p:cNvGrpSpPr/>
        <p:nvPr/>
      </p:nvGrpSpPr>
      <p:grpSpPr>
        <a:xfrm>
          <a:off x="0" y="0"/>
          <a:ext cx="0" cy="0"/>
          <a:chOff x="0" y="0"/>
          <a:chExt cx="0" cy="0"/>
        </a:xfrm>
      </p:grpSpPr>
      <p:grpSp>
        <p:nvGrpSpPr>
          <p:cNvPr id="2" name="Group 2"/>
          <p:cNvGrpSpPr/>
          <p:nvPr/>
        </p:nvGrpSpPr>
        <p:grpSpPr>
          <a:xfrm>
            <a:off x="284798" y="1704995"/>
            <a:ext cx="17718403" cy="9798262"/>
            <a:chOff x="0" y="0"/>
            <a:chExt cx="5993633" cy="3314474"/>
          </a:xfrm>
        </p:grpSpPr>
        <p:sp>
          <p:nvSpPr>
            <p:cNvPr id="3" name="Freeform 3"/>
            <p:cNvSpPr/>
            <p:nvPr/>
          </p:nvSpPr>
          <p:spPr>
            <a:xfrm>
              <a:off x="0" y="0"/>
              <a:ext cx="5993633" cy="3314474"/>
            </a:xfrm>
            <a:custGeom>
              <a:avLst/>
              <a:gdLst/>
              <a:ahLst/>
              <a:cxnLst/>
              <a:rect l="l" t="t" r="r" b="b"/>
              <a:pathLst>
                <a:path w="5993633" h="3314474">
                  <a:moveTo>
                    <a:pt x="0" y="0"/>
                  </a:moveTo>
                  <a:lnTo>
                    <a:pt x="0" y="3314474"/>
                  </a:lnTo>
                  <a:lnTo>
                    <a:pt x="5993633" y="3314474"/>
                  </a:lnTo>
                  <a:lnTo>
                    <a:pt x="5993633" y="0"/>
                  </a:lnTo>
                  <a:lnTo>
                    <a:pt x="0" y="0"/>
                  </a:lnTo>
                  <a:close/>
                  <a:moveTo>
                    <a:pt x="5932672" y="3253514"/>
                  </a:moveTo>
                  <a:lnTo>
                    <a:pt x="59690" y="3253514"/>
                  </a:lnTo>
                  <a:lnTo>
                    <a:pt x="59690" y="59690"/>
                  </a:lnTo>
                  <a:lnTo>
                    <a:pt x="5932673" y="59690"/>
                  </a:lnTo>
                  <a:lnTo>
                    <a:pt x="5932673" y="3253514"/>
                  </a:lnTo>
                  <a:close/>
                </a:path>
              </a:pathLst>
            </a:custGeom>
            <a:solidFill>
              <a:srgbClr val="F9CF00"/>
            </a:solidFill>
          </p:spPr>
        </p:sp>
      </p:grpSp>
      <p:grpSp>
        <p:nvGrpSpPr>
          <p:cNvPr id="4" name="Group 4"/>
          <p:cNvGrpSpPr/>
          <p:nvPr/>
        </p:nvGrpSpPr>
        <p:grpSpPr>
          <a:xfrm>
            <a:off x="-277420" y="244369"/>
            <a:ext cx="19058767" cy="1639935"/>
            <a:chOff x="0" y="0"/>
            <a:chExt cx="6447040" cy="554743"/>
          </a:xfrm>
        </p:grpSpPr>
        <p:sp>
          <p:nvSpPr>
            <p:cNvPr id="5" name="Freeform 5"/>
            <p:cNvSpPr/>
            <p:nvPr/>
          </p:nvSpPr>
          <p:spPr>
            <a:xfrm>
              <a:off x="0" y="0"/>
              <a:ext cx="6447039" cy="554743"/>
            </a:xfrm>
            <a:custGeom>
              <a:avLst/>
              <a:gdLst/>
              <a:ahLst/>
              <a:cxnLst/>
              <a:rect l="l" t="t" r="r" b="b"/>
              <a:pathLst>
                <a:path w="6447039" h="554743">
                  <a:moveTo>
                    <a:pt x="0" y="0"/>
                  </a:moveTo>
                  <a:lnTo>
                    <a:pt x="6447039" y="0"/>
                  </a:lnTo>
                  <a:lnTo>
                    <a:pt x="6447039" y="554743"/>
                  </a:lnTo>
                  <a:lnTo>
                    <a:pt x="0" y="554743"/>
                  </a:lnTo>
                  <a:close/>
                </a:path>
              </a:pathLst>
            </a:custGeom>
            <a:solidFill>
              <a:srgbClr val="E9C46A"/>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93125" y="6938772"/>
            <a:ext cx="3075348" cy="3075348"/>
          </a:xfrm>
          <a:prstGeom prst="rect">
            <a:avLst/>
          </a:prstGeom>
        </p:spPr>
      </p:pic>
      <p:sp>
        <p:nvSpPr>
          <p:cNvPr id="7" name="TextBox 7"/>
          <p:cNvSpPr txBox="1"/>
          <p:nvPr/>
        </p:nvSpPr>
        <p:spPr>
          <a:xfrm>
            <a:off x="645823" y="589999"/>
            <a:ext cx="12478741" cy="717588"/>
          </a:xfrm>
          <a:prstGeom prst="rect">
            <a:avLst/>
          </a:prstGeom>
        </p:spPr>
        <p:txBody>
          <a:bodyPr lIns="0" tIns="0" rIns="0" bIns="0" rtlCol="0" anchor="t">
            <a:spAutoFit/>
          </a:bodyPr>
          <a:lstStyle/>
          <a:p>
            <a:pPr marL="0" lvl="0" indent="0" algn="ctr">
              <a:lnSpc>
                <a:spcPts val="4232"/>
              </a:lnSpc>
              <a:spcBef>
                <a:spcPct val="0"/>
              </a:spcBef>
            </a:pPr>
            <a:r>
              <a:rPr lang="en-US" sz="4651">
                <a:solidFill>
                  <a:srgbClr val="000000"/>
                </a:solidFill>
                <a:latin typeface="Agrandir Black"/>
              </a:rPr>
              <a:t>RISK SCENARIO:VIRUS INFECTION</a:t>
            </a:r>
          </a:p>
        </p:txBody>
      </p:sp>
      <p:sp>
        <p:nvSpPr>
          <p:cNvPr id="8" name="TextBox 8"/>
          <p:cNvSpPr txBox="1"/>
          <p:nvPr/>
        </p:nvSpPr>
        <p:spPr>
          <a:xfrm>
            <a:off x="-277420" y="2217679"/>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Threat</a:t>
            </a:r>
          </a:p>
        </p:txBody>
      </p:sp>
      <p:grpSp>
        <p:nvGrpSpPr>
          <p:cNvPr id="9" name="Group 9"/>
          <p:cNvGrpSpPr/>
          <p:nvPr/>
        </p:nvGrpSpPr>
        <p:grpSpPr>
          <a:xfrm>
            <a:off x="999072" y="5143500"/>
            <a:ext cx="974344" cy="97434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4354"/>
            </a:solidFill>
          </p:spPr>
        </p:sp>
      </p:grpSp>
      <p:grpSp>
        <p:nvGrpSpPr>
          <p:cNvPr id="11" name="Group 11"/>
          <p:cNvGrpSpPr/>
          <p:nvPr/>
        </p:nvGrpSpPr>
        <p:grpSpPr>
          <a:xfrm>
            <a:off x="5855939" y="5143500"/>
            <a:ext cx="974344" cy="97434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4354"/>
            </a:solidFill>
          </p:spPr>
        </p:sp>
      </p:grpSp>
      <p:grpSp>
        <p:nvGrpSpPr>
          <p:cNvPr id="13" name="Group 13"/>
          <p:cNvGrpSpPr/>
          <p:nvPr/>
        </p:nvGrpSpPr>
        <p:grpSpPr>
          <a:xfrm>
            <a:off x="12150220" y="5143500"/>
            <a:ext cx="974344" cy="97434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4354"/>
            </a:solidFill>
          </p:spPr>
        </p:sp>
      </p:grpSp>
      <p:sp>
        <p:nvSpPr>
          <p:cNvPr id="15" name="TextBox 15"/>
          <p:cNvSpPr txBox="1"/>
          <p:nvPr/>
        </p:nvSpPr>
        <p:spPr>
          <a:xfrm>
            <a:off x="999072" y="6432676"/>
            <a:ext cx="4328810" cy="982346"/>
          </a:xfrm>
          <a:prstGeom prst="rect">
            <a:avLst/>
          </a:prstGeom>
        </p:spPr>
        <p:txBody>
          <a:bodyPr lIns="0" tIns="0" rIns="0" bIns="0" rtlCol="0" anchor="t">
            <a:spAutoFit/>
          </a:bodyPr>
          <a:lstStyle/>
          <a:p>
            <a:pPr>
              <a:lnSpc>
                <a:spcPts val="3800"/>
              </a:lnSpc>
            </a:pPr>
            <a:r>
              <a:rPr lang="en-US" sz="3800">
                <a:solidFill>
                  <a:srgbClr val="191919"/>
                </a:solidFill>
                <a:latin typeface="Nunito Bold Bold"/>
              </a:rPr>
              <a:t>Server unable to access</a:t>
            </a:r>
          </a:p>
        </p:txBody>
      </p:sp>
      <p:sp>
        <p:nvSpPr>
          <p:cNvPr id="16" name="TextBox 16"/>
          <p:cNvSpPr txBox="1"/>
          <p:nvPr/>
        </p:nvSpPr>
        <p:spPr>
          <a:xfrm>
            <a:off x="1158804" y="5459221"/>
            <a:ext cx="654882" cy="400051"/>
          </a:xfrm>
          <a:prstGeom prst="rect">
            <a:avLst/>
          </a:prstGeom>
        </p:spPr>
        <p:txBody>
          <a:bodyPr lIns="0" tIns="0" rIns="0" bIns="0" rtlCol="0" anchor="t">
            <a:spAutoFit/>
          </a:bodyPr>
          <a:lstStyle/>
          <a:p>
            <a:pPr algn="ctr">
              <a:lnSpc>
                <a:spcPts val="3000"/>
              </a:lnSpc>
            </a:pPr>
            <a:r>
              <a:rPr lang="en-US" sz="3000">
                <a:solidFill>
                  <a:srgbClr val="FFF3ED"/>
                </a:solidFill>
                <a:latin typeface="Nunito Bold Bold"/>
              </a:rPr>
              <a:t>1</a:t>
            </a:r>
          </a:p>
        </p:txBody>
      </p:sp>
      <p:sp>
        <p:nvSpPr>
          <p:cNvPr id="17" name="TextBox 17"/>
          <p:cNvSpPr txBox="1"/>
          <p:nvPr/>
        </p:nvSpPr>
        <p:spPr>
          <a:xfrm>
            <a:off x="6015670" y="5459221"/>
            <a:ext cx="654882" cy="400051"/>
          </a:xfrm>
          <a:prstGeom prst="rect">
            <a:avLst/>
          </a:prstGeom>
        </p:spPr>
        <p:txBody>
          <a:bodyPr lIns="0" tIns="0" rIns="0" bIns="0" rtlCol="0" anchor="t">
            <a:spAutoFit/>
          </a:bodyPr>
          <a:lstStyle/>
          <a:p>
            <a:pPr algn="ctr">
              <a:lnSpc>
                <a:spcPts val="3000"/>
              </a:lnSpc>
            </a:pPr>
            <a:r>
              <a:rPr lang="en-US" sz="3000">
                <a:solidFill>
                  <a:srgbClr val="FFF3ED"/>
                </a:solidFill>
                <a:latin typeface="Nunito Bold Bold"/>
              </a:rPr>
              <a:t>2</a:t>
            </a:r>
          </a:p>
        </p:txBody>
      </p:sp>
      <p:sp>
        <p:nvSpPr>
          <p:cNvPr id="18" name="TextBox 18"/>
          <p:cNvSpPr txBox="1"/>
          <p:nvPr/>
        </p:nvSpPr>
        <p:spPr>
          <a:xfrm>
            <a:off x="12309952" y="5459221"/>
            <a:ext cx="654882" cy="400051"/>
          </a:xfrm>
          <a:prstGeom prst="rect">
            <a:avLst/>
          </a:prstGeom>
        </p:spPr>
        <p:txBody>
          <a:bodyPr lIns="0" tIns="0" rIns="0" bIns="0" rtlCol="0" anchor="t">
            <a:spAutoFit/>
          </a:bodyPr>
          <a:lstStyle/>
          <a:p>
            <a:pPr algn="ctr">
              <a:lnSpc>
                <a:spcPts val="3000"/>
              </a:lnSpc>
            </a:pPr>
            <a:r>
              <a:rPr lang="en-US" sz="3000">
                <a:solidFill>
                  <a:srgbClr val="FFF3ED"/>
                </a:solidFill>
                <a:latin typeface="Nunito Bold Bold"/>
              </a:rPr>
              <a:t>3</a:t>
            </a:r>
          </a:p>
        </p:txBody>
      </p:sp>
      <p:sp>
        <p:nvSpPr>
          <p:cNvPr id="19" name="TextBox 19"/>
          <p:cNvSpPr txBox="1"/>
          <p:nvPr/>
        </p:nvSpPr>
        <p:spPr>
          <a:xfrm>
            <a:off x="5855939" y="6432676"/>
            <a:ext cx="5766225" cy="506096"/>
          </a:xfrm>
          <a:prstGeom prst="rect">
            <a:avLst/>
          </a:prstGeom>
        </p:spPr>
        <p:txBody>
          <a:bodyPr lIns="0" tIns="0" rIns="0" bIns="0" rtlCol="0" anchor="t">
            <a:spAutoFit/>
          </a:bodyPr>
          <a:lstStyle/>
          <a:p>
            <a:pPr>
              <a:lnSpc>
                <a:spcPts val="3800"/>
              </a:lnSpc>
            </a:pPr>
            <a:r>
              <a:rPr lang="en-US" sz="3800">
                <a:solidFill>
                  <a:srgbClr val="191919"/>
                </a:solidFill>
                <a:latin typeface="Nunito Bold Bold"/>
              </a:rPr>
              <a:t>Financial Loss</a:t>
            </a:r>
          </a:p>
        </p:txBody>
      </p:sp>
      <p:sp>
        <p:nvSpPr>
          <p:cNvPr id="20" name="TextBox 20"/>
          <p:cNvSpPr txBox="1"/>
          <p:nvPr/>
        </p:nvSpPr>
        <p:spPr>
          <a:xfrm>
            <a:off x="11290450" y="6384415"/>
            <a:ext cx="4431155" cy="506096"/>
          </a:xfrm>
          <a:prstGeom prst="rect">
            <a:avLst/>
          </a:prstGeom>
        </p:spPr>
        <p:txBody>
          <a:bodyPr lIns="0" tIns="0" rIns="0" bIns="0" rtlCol="0" anchor="t">
            <a:spAutoFit/>
          </a:bodyPr>
          <a:lstStyle/>
          <a:p>
            <a:pPr>
              <a:lnSpc>
                <a:spcPts val="3800"/>
              </a:lnSpc>
            </a:pPr>
            <a:r>
              <a:rPr lang="en-US" sz="3800">
                <a:solidFill>
                  <a:srgbClr val="0A0A0A"/>
                </a:solidFill>
                <a:latin typeface="Nunito Bold Bold"/>
              </a:rPr>
              <a:t>Loss of Trust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D6E5"/>
        </a:solidFill>
        <a:effectLst/>
      </p:bgPr>
    </p:bg>
    <p:spTree>
      <p:nvGrpSpPr>
        <p:cNvPr id="1" name=""/>
        <p:cNvGrpSpPr/>
        <p:nvPr/>
      </p:nvGrpSpPr>
      <p:grpSpPr>
        <a:xfrm>
          <a:off x="0" y="0"/>
          <a:ext cx="0" cy="0"/>
          <a:chOff x="0" y="0"/>
          <a:chExt cx="0" cy="0"/>
        </a:xfrm>
      </p:grpSpPr>
      <p:sp>
        <p:nvSpPr>
          <p:cNvPr id="2" name="AutoShape 2"/>
          <p:cNvSpPr/>
          <p:nvPr/>
        </p:nvSpPr>
        <p:spPr>
          <a:xfrm>
            <a:off x="17450144" y="0"/>
            <a:ext cx="837856" cy="10287000"/>
          </a:xfrm>
          <a:prstGeom prst="rect">
            <a:avLst/>
          </a:prstGeom>
          <a:solidFill>
            <a:srgbClr val="FFF3ED"/>
          </a:solidFill>
        </p:spPr>
      </p:sp>
      <p:grpSp>
        <p:nvGrpSpPr>
          <p:cNvPr id="3" name="Group 3"/>
          <p:cNvGrpSpPr>
            <a:grpSpLocks noChangeAspect="1"/>
          </p:cNvGrpSpPr>
          <p:nvPr/>
        </p:nvGrpSpPr>
        <p:grpSpPr>
          <a:xfrm>
            <a:off x="17693288" y="349650"/>
            <a:ext cx="328824" cy="284761"/>
            <a:chOff x="0" y="0"/>
            <a:chExt cx="6350000" cy="5499100"/>
          </a:xfrm>
        </p:grpSpPr>
        <p:sp>
          <p:nvSpPr>
            <p:cNvPr id="4" name="Freeform 4"/>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845D6F"/>
            </a:solidFill>
          </p:spPr>
        </p:sp>
      </p:grpSp>
      <p:grpSp>
        <p:nvGrpSpPr>
          <p:cNvPr id="5" name="Group 5"/>
          <p:cNvGrpSpPr>
            <a:grpSpLocks noChangeAspect="1"/>
          </p:cNvGrpSpPr>
          <p:nvPr/>
        </p:nvGrpSpPr>
        <p:grpSpPr>
          <a:xfrm rot="-10800000">
            <a:off x="17693288" y="9681546"/>
            <a:ext cx="328824" cy="2847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845D6F"/>
            </a:solidFill>
          </p:spPr>
        </p:sp>
      </p:grpSp>
      <p:grpSp>
        <p:nvGrpSpPr>
          <p:cNvPr id="7" name="Group 7"/>
          <p:cNvGrpSpPr/>
          <p:nvPr/>
        </p:nvGrpSpPr>
        <p:grpSpPr>
          <a:xfrm>
            <a:off x="17589641" y="3346636"/>
            <a:ext cx="558861" cy="2045264"/>
            <a:chOff x="0" y="0"/>
            <a:chExt cx="660400" cy="2416868"/>
          </a:xfrm>
        </p:grpSpPr>
        <p:sp>
          <p:nvSpPr>
            <p:cNvPr id="8" name="Freeform 8"/>
            <p:cNvSpPr/>
            <p:nvPr/>
          </p:nvSpPr>
          <p:spPr>
            <a:xfrm>
              <a:off x="0" y="0"/>
              <a:ext cx="660400" cy="2416868"/>
            </a:xfrm>
            <a:custGeom>
              <a:avLst/>
              <a:gdLst/>
              <a:ahLst/>
              <a:cxnLst/>
              <a:rect l="l" t="t" r="r" b="b"/>
              <a:pathLst>
                <a:path w="660400" h="2416868">
                  <a:moveTo>
                    <a:pt x="535940" y="2416868"/>
                  </a:moveTo>
                  <a:lnTo>
                    <a:pt x="124460" y="2416868"/>
                  </a:lnTo>
                  <a:cubicBezTo>
                    <a:pt x="55880" y="2416868"/>
                    <a:pt x="0" y="2360988"/>
                    <a:pt x="0" y="2292408"/>
                  </a:cubicBezTo>
                  <a:lnTo>
                    <a:pt x="0" y="124460"/>
                  </a:lnTo>
                  <a:cubicBezTo>
                    <a:pt x="0" y="55880"/>
                    <a:pt x="55880" y="0"/>
                    <a:pt x="124460" y="0"/>
                  </a:cubicBezTo>
                  <a:lnTo>
                    <a:pt x="535940" y="0"/>
                  </a:lnTo>
                  <a:cubicBezTo>
                    <a:pt x="604520" y="0"/>
                    <a:pt x="660400" y="55880"/>
                    <a:pt x="660400" y="124460"/>
                  </a:cubicBezTo>
                  <a:lnTo>
                    <a:pt x="660400" y="2292408"/>
                  </a:lnTo>
                  <a:cubicBezTo>
                    <a:pt x="660400" y="2360988"/>
                    <a:pt x="604520" y="2416868"/>
                    <a:pt x="535940" y="2416868"/>
                  </a:cubicBezTo>
                  <a:close/>
                </a:path>
              </a:pathLst>
            </a:custGeom>
            <a:solidFill>
              <a:srgbClr val="DFB8CA"/>
            </a:solidFill>
          </p:spPr>
        </p:sp>
      </p:grpSp>
      <p:sp>
        <p:nvSpPr>
          <p:cNvPr id="9" name="AutoShape 9"/>
          <p:cNvSpPr/>
          <p:nvPr/>
        </p:nvSpPr>
        <p:spPr>
          <a:xfrm>
            <a:off x="17733903" y="4190879"/>
            <a:ext cx="270338" cy="0"/>
          </a:xfrm>
          <a:prstGeom prst="line">
            <a:avLst/>
          </a:prstGeom>
          <a:ln w="66675" cap="rnd">
            <a:solidFill>
              <a:srgbClr val="845D6F"/>
            </a:solidFill>
            <a:prstDash val="solid"/>
            <a:headEnd type="none" w="sm" len="sm"/>
            <a:tailEnd type="none" w="sm" len="sm"/>
          </a:ln>
        </p:spPr>
      </p:sp>
      <p:sp>
        <p:nvSpPr>
          <p:cNvPr id="10" name="AutoShape 10"/>
          <p:cNvSpPr/>
          <p:nvPr/>
        </p:nvSpPr>
        <p:spPr>
          <a:xfrm>
            <a:off x="17733903" y="4335931"/>
            <a:ext cx="270338" cy="0"/>
          </a:xfrm>
          <a:prstGeom prst="line">
            <a:avLst/>
          </a:prstGeom>
          <a:ln w="66675" cap="rnd">
            <a:solidFill>
              <a:srgbClr val="845D6F"/>
            </a:solidFill>
            <a:prstDash val="solid"/>
            <a:headEnd type="none" w="sm" len="sm"/>
            <a:tailEnd type="none" w="sm" len="sm"/>
          </a:ln>
        </p:spPr>
      </p:sp>
      <p:sp>
        <p:nvSpPr>
          <p:cNvPr id="11" name="AutoShape 11"/>
          <p:cNvSpPr/>
          <p:nvPr/>
        </p:nvSpPr>
        <p:spPr>
          <a:xfrm>
            <a:off x="17733903" y="4480983"/>
            <a:ext cx="270338" cy="0"/>
          </a:xfrm>
          <a:prstGeom prst="line">
            <a:avLst/>
          </a:prstGeom>
          <a:ln w="66675" cap="rnd">
            <a:solidFill>
              <a:srgbClr val="845D6F"/>
            </a:solidFill>
            <a:prstDash val="solid"/>
            <a:headEnd type="none" w="sm" len="sm"/>
            <a:tailEnd type="none" w="sm" len="sm"/>
          </a:ln>
        </p:spPr>
      </p:sp>
      <p:sp>
        <p:nvSpPr>
          <p:cNvPr id="12" name="AutoShape 12"/>
          <p:cNvSpPr/>
          <p:nvPr/>
        </p:nvSpPr>
        <p:spPr>
          <a:xfrm rot="3752">
            <a:off x="-5" y="1194047"/>
            <a:ext cx="17450154" cy="0"/>
          </a:xfrm>
          <a:prstGeom prst="line">
            <a:avLst/>
          </a:prstGeom>
          <a:ln w="38100" cap="rnd">
            <a:solidFill>
              <a:srgbClr val="664354"/>
            </a:solidFill>
            <a:prstDash val="solid"/>
            <a:headEnd type="none" w="sm" len="sm"/>
            <a:tailEnd type="none" w="sm" len="sm"/>
          </a:ln>
        </p:spPr>
      </p:sp>
      <p:grpSp>
        <p:nvGrpSpPr>
          <p:cNvPr id="13" name="Group 13"/>
          <p:cNvGrpSpPr/>
          <p:nvPr/>
        </p:nvGrpSpPr>
        <p:grpSpPr>
          <a:xfrm>
            <a:off x="463607" y="397468"/>
            <a:ext cx="309615" cy="30961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7284"/>
            </a:solidFill>
          </p:spPr>
        </p:sp>
      </p:grpSp>
      <p:grpSp>
        <p:nvGrpSpPr>
          <p:cNvPr id="15" name="Group 15"/>
          <p:cNvGrpSpPr/>
          <p:nvPr/>
        </p:nvGrpSpPr>
        <p:grpSpPr>
          <a:xfrm>
            <a:off x="1003996" y="397468"/>
            <a:ext cx="309615" cy="30961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45D6F"/>
            </a:solidFill>
          </p:spPr>
        </p:sp>
      </p:grpSp>
      <p:grpSp>
        <p:nvGrpSpPr>
          <p:cNvPr id="17" name="Group 17"/>
          <p:cNvGrpSpPr/>
          <p:nvPr/>
        </p:nvGrpSpPr>
        <p:grpSpPr>
          <a:xfrm>
            <a:off x="1544385" y="397468"/>
            <a:ext cx="309615" cy="309615"/>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4354"/>
            </a:solidFill>
          </p:spPr>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91471" y="368700"/>
            <a:ext cx="399352" cy="399352"/>
          </a:xfrm>
          <a:prstGeom prst="rect">
            <a:avLst/>
          </a:prstGeom>
        </p:spPr>
      </p:pic>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5798995" y="368700"/>
            <a:ext cx="415933" cy="415933"/>
          </a:xfrm>
          <a:prstGeom prst="rect">
            <a:avLst/>
          </a:prstGeom>
        </p:spPr>
      </p:pic>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84213" y="5465747"/>
            <a:ext cx="3561172" cy="4114800"/>
          </a:xfrm>
          <a:prstGeom prst="rect">
            <a:avLst/>
          </a:prstGeom>
        </p:spPr>
      </p:pic>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064561" y="6284204"/>
            <a:ext cx="3726586" cy="3597849"/>
          </a:xfrm>
          <a:prstGeom prst="rect">
            <a:avLst/>
          </a:prstGeom>
        </p:spPr>
      </p:pic>
      <p:sp>
        <p:nvSpPr>
          <p:cNvPr id="23" name="TextBox 23"/>
          <p:cNvSpPr txBox="1"/>
          <p:nvPr/>
        </p:nvSpPr>
        <p:spPr>
          <a:xfrm>
            <a:off x="6653491" y="405216"/>
            <a:ext cx="4171122" cy="400051"/>
          </a:xfrm>
          <a:prstGeom prst="rect">
            <a:avLst/>
          </a:prstGeom>
        </p:spPr>
        <p:txBody>
          <a:bodyPr lIns="0" tIns="0" rIns="0" bIns="0" rtlCol="0" anchor="t">
            <a:spAutoFit/>
          </a:bodyPr>
          <a:lstStyle/>
          <a:p>
            <a:pPr algn="ctr">
              <a:lnSpc>
                <a:spcPts val="3000"/>
              </a:lnSpc>
            </a:pPr>
            <a:r>
              <a:rPr lang="en-US" sz="3000">
                <a:solidFill>
                  <a:srgbClr val="664354"/>
                </a:solidFill>
                <a:latin typeface="Nunito"/>
              </a:rPr>
              <a:t>Page 4</a:t>
            </a:r>
          </a:p>
        </p:txBody>
      </p:sp>
      <p:sp>
        <p:nvSpPr>
          <p:cNvPr id="24" name="TextBox 24"/>
          <p:cNvSpPr txBox="1"/>
          <p:nvPr/>
        </p:nvSpPr>
        <p:spPr>
          <a:xfrm>
            <a:off x="-278997" y="1232147"/>
            <a:ext cx="12749677" cy="732961"/>
          </a:xfrm>
          <a:prstGeom prst="rect">
            <a:avLst/>
          </a:prstGeom>
        </p:spPr>
        <p:txBody>
          <a:bodyPr lIns="0" tIns="0" rIns="0" bIns="0" rtlCol="0" anchor="t">
            <a:spAutoFit/>
          </a:bodyPr>
          <a:lstStyle/>
          <a:p>
            <a:pPr marL="0" lvl="0" indent="0" algn="ctr">
              <a:lnSpc>
                <a:spcPts val="4324"/>
              </a:lnSpc>
              <a:spcBef>
                <a:spcPct val="0"/>
              </a:spcBef>
            </a:pPr>
            <a:r>
              <a:rPr lang="en-US" sz="4752">
                <a:solidFill>
                  <a:srgbClr val="000000"/>
                </a:solidFill>
                <a:latin typeface="Agrandir Black"/>
              </a:rPr>
              <a:t>RISK SCENARIO:VIRUS INFECTION</a:t>
            </a:r>
          </a:p>
        </p:txBody>
      </p:sp>
      <p:sp>
        <p:nvSpPr>
          <p:cNvPr id="25" name="TextBox 25"/>
          <p:cNvSpPr txBox="1"/>
          <p:nvPr/>
        </p:nvSpPr>
        <p:spPr>
          <a:xfrm>
            <a:off x="-662637" y="2613480"/>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Asset</a:t>
            </a:r>
          </a:p>
        </p:txBody>
      </p:sp>
      <p:sp>
        <p:nvSpPr>
          <p:cNvPr id="26" name="TextBox 26"/>
          <p:cNvSpPr txBox="1"/>
          <p:nvPr/>
        </p:nvSpPr>
        <p:spPr>
          <a:xfrm>
            <a:off x="3848344" y="3698814"/>
            <a:ext cx="11079510" cy="2075180"/>
          </a:xfrm>
          <a:prstGeom prst="rect">
            <a:avLst/>
          </a:prstGeom>
        </p:spPr>
        <p:txBody>
          <a:bodyPr lIns="0" tIns="0" rIns="0" bIns="0" rtlCol="0" anchor="t">
            <a:spAutoFit/>
          </a:bodyPr>
          <a:lstStyle/>
          <a:p>
            <a:pPr marL="906775" lvl="1" indent="-453388" algn="ctr">
              <a:lnSpc>
                <a:spcPts val="5879"/>
              </a:lnSpc>
              <a:buFont typeface="Arial"/>
              <a:buChar char="•"/>
            </a:pPr>
            <a:r>
              <a:rPr lang="en-US" sz="4199">
                <a:solidFill>
                  <a:srgbClr val="000000"/>
                </a:solidFill>
                <a:latin typeface="Code Pro Bold"/>
              </a:rPr>
              <a:t>Business operation would be affected </a:t>
            </a:r>
          </a:p>
          <a:p>
            <a:pPr marL="906775" lvl="1" indent="-453388" algn="ctr">
              <a:lnSpc>
                <a:spcPts val="5879"/>
              </a:lnSpc>
              <a:buFont typeface="Arial"/>
              <a:buChar char="•"/>
            </a:pPr>
            <a:r>
              <a:rPr lang="en-US" sz="4199">
                <a:solidFill>
                  <a:srgbClr val="000000"/>
                </a:solidFill>
                <a:latin typeface="Code Pro Bold"/>
              </a:rPr>
              <a:t>IT infrastructure would be affected</a:t>
            </a:r>
          </a:p>
          <a:p>
            <a:pPr algn="ctr">
              <a:lnSpc>
                <a:spcPts val="4759"/>
              </a:lnSpc>
            </a:pPr>
            <a:endParaRPr lang="en-US" sz="4199">
              <a:solidFill>
                <a:srgbClr val="000000"/>
              </a:solidFill>
              <a:latin typeface="Code Pro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612425" cy="10287000"/>
            <a:chOff x="0" y="0"/>
            <a:chExt cx="1560252" cy="3479800"/>
          </a:xfrm>
        </p:grpSpPr>
        <p:sp>
          <p:nvSpPr>
            <p:cNvPr id="3" name="Freeform 3"/>
            <p:cNvSpPr/>
            <p:nvPr/>
          </p:nvSpPr>
          <p:spPr>
            <a:xfrm>
              <a:off x="0" y="0"/>
              <a:ext cx="1560252" cy="3479800"/>
            </a:xfrm>
            <a:custGeom>
              <a:avLst/>
              <a:gdLst/>
              <a:ahLst/>
              <a:cxnLst/>
              <a:rect l="l" t="t" r="r" b="b"/>
              <a:pathLst>
                <a:path w="1560252" h="3479800">
                  <a:moveTo>
                    <a:pt x="0" y="0"/>
                  </a:moveTo>
                  <a:lnTo>
                    <a:pt x="1560252" y="0"/>
                  </a:lnTo>
                  <a:lnTo>
                    <a:pt x="1560252" y="3479800"/>
                  </a:lnTo>
                  <a:lnTo>
                    <a:pt x="0" y="3479800"/>
                  </a:lnTo>
                  <a:close/>
                </a:path>
              </a:pathLst>
            </a:custGeom>
            <a:solidFill>
              <a:srgbClr val="A1C6AA"/>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702575" flipH="1">
            <a:off x="15117222" y="7855291"/>
            <a:ext cx="1998459" cy="1954856"/>
          </a:xfrm>
          <a:prstGeom prst="rect">
            <a:avLst/>
          </a:prstGeom>
        </p:spPr>
      </p:pic>
      <p:sp>
        <p:nvSpPr>
          <p:cNvPr id="5" name="TextBox 5"/>
          <p:cNvSpPr txBox="1"/>
          <p:nvPr/>
        </p:nvSpPr>
        <p:spPr>
          <a:xfrm>
            <a:off x="-331968" y="509484"/>
            <a:ext cx="13208471" cy="749469"/>
          </a:xfrm>
          <a:prstGeom prst="rect">
            <a:avLst/>
          </a:prstGeom>
        </p:spPr>
        <p:txBody>
          <a:bodyPr lIns="0" tIns="0" rIns="0" bIns="0" rtlCol="0" anchor="t">
            <a:spAutoFit/>
          </a:bodyPr>
          <a:lstStyle/>
          <a:p>
            <a:pPr marL="0" lvl="0" indent="0" algn="ctr">
              <a:lnSpc>
                <a:spcPts val="4480"/>
              </a:lnSpc>
              <a:spcBef>
                <a:spcPct val="0"/>
              </a:spcBef>
            </a:pPr>
            <a:r>
              <a:rPr lang="en-US" sz="4923">
                <a:solidFill>
                  <a:srgbClr val="000000"/>
                </a:solidFill>
                <a:latin typeface="Agrandir Black"/>
              </a:rPr>
              <a:t>RISK SCENARIO:VIRUS INFECTION</a:t>
            </a:r>
          </a:p>
        </p:txBody>
      </p:sp>
      <p:sp>
        <p:nvSpPr>
          <p:cNvPr id="6" name="TextBox 6"/>
          <p:cNvSpPr txBox="1"/>
          <p:nvPr/>
        </p:nvSpPr>
        <p:spPr>
          <a:xfrm>
            <a:off x="-662637" y="2613480"/>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Time</a:t>
            </a:r>
          </a:p>
        </p:txBody>
      </p:sp>
      <p:sp>
        <p:nvSpPr>
          <p:cNvPr id="7" name="TextBox 7"/>
          <p:cNvSpPr txBox="1"/>
          <p:nvPr/>
        </p:nvSpPr>
        <p:spPr>
          <a:xfrm>
            <a:off x="6244581" y="4094481"/>
            <a:ext cx="11186725" cy="2040889"/>
          </a:xfrm>
          <a:prstGeom prst="rect">
            <a:avLst/>
          </a:prstGeom>
        </p:spPr>
        <p:txBody>
          <a:bodyPr lIns="0" tIns="0" rIns="0" bIns="0" rtlCol="0" anchor="t">
            <a:spAutoFit/>
          </a:bodyPr>
          <a:lstStyle/>
          <a:p>
            <a:pPr marL="626122" lvl="1" indent="-313061" algn="ctr">
              <a:lnSpc>
                <a:spcPts val="4060"/>
              </a:lnSpc>
              <a:buFont typeface="Arial"/>
              <a:buChar char="•"/>
            </a:pPr>
            <a:r>
              <a:rPr lang="en-US" sz="2900">
                <a:solidFill>
                  <a:srgbClr val="000000"/>
                </a:solidFill>
                <a:latin typeface="Archivo Black"/>
              </a:rPr>
              <a:t>The detection of the virus infection is fast</a:t>
            </a:r>
          </a:p>
          <a:p>
            <a:pPr marL="626122" lvl="1" indent="-313061" algn="ctr">
              <a:lnSpc>
                <a:spcPts val="4060"/>
              </a:lnSpc>
              <a:buFont typeface="Arial"/>
              <a:buChar char="•"/>
            </a:pPr>
            <a:r>
              <a:rPr lang="en-US" sz="2900">
                <a:solidFill>
                  <a:srgbClr val="000000"/>
                </a:solidFill>
                <a:latin typeface="Archivo Black"/>
              </a:rPr>
              <a:t>Recovery time is long as the attack of the enterprise’s IT infrastructure destroys information.</a:t>
            </a:r>
          </a:p>
          <a:p>
            <a:pPr algn="ctr">
              <a:lnSpc>
                <a:spcPts val="4060"/>
              </a:lnSpc>
            </a:pPr>
            <a:endParaRPr lang="en-US" sz="2900">
              <a:solidFill>
                <a:srgbClr val="000000"/>
              </a:solidFill>
              <a:latin typeface="Archivo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E9DC"/>
        </a:solidFill>
        <a:effectLst/>
      </p:bgPr>
    </p:bg>
    <p:spTree>
      <p:nvGrpSpPr>
        <p:cNvPr id="1" name=""/>
        <p:cNvGrpSpPr/>
        <p:nvPr/>
      </p:nvGrpSpPr>
      <p:grpSpPr>
        <a:xfrm>
          <a:off x="0" y="0"/>
          <a:ext cx="0" cy="0"/>
          <a:chOff x="0" y="0"/>
          <a:chExt cx="0" cy="0"/>
        </a:xfrm>
      </p:grpSpPr>
      <p:sp>
        <p:nvSpPr>
          <p:cNvPr id="2" name="TextBox 2"/>
          <p:cNvSpPr txBox="1"/>
          <p:nvPr/>
        </p:nvSpPr>
        <p:spPr>
          <a:xfrm>
            <a:off x="2255450" y="7326966"/>
            <a:ext cx="9525" cy="1491869"/>
          </a:xfrm>
          <a:prstGeom prst="rect">
            <a:avLst/>
          </a:prstGeom>
        </p:spPr>
        <p:txBody>
          <a:bodyPr lIns="0" tIns="0" rIns="0" bIns="0" rtlCol="0" anchor="t">
            <a:spAutoFit/>
          </a:bodyPr>
          <a:lstStyle/>
          <a:p>
            <a:pPr algn="ctr">
              <a:lnSpc>
                <a:spcPts val="3870"/>
              </a:lnSpc>
              <a:spcBef>
                <a:spcPct val="0"/>
              </a:spcBef>
            </a:pPr>
            <a:endParaRPr/>
          </a:p>
          <a:p>
            <a:pPr algn="ctr">
              <a:lnSpc>
                <a:spcPts val="3870"/>
              </a:lnSpc>
              <a:spcBef>
                <a:spcPct val="0"/>
              </a:spcBef>
            </a:pPr>
            <a:endParaRPr/>
          </a:p>
          <a:p>
            <a:pPr algn="ctr">
              <a:lnSpc>
                <a:spcPts val="3870"/>
              </a:lnSpc>
              <a:spcBef>
                <a:spcPct val="0"/>
              </a:spcBef>
            </a:pPr>
            <a:r>
              <a:rPr lang="en-US" sz="2764" spc="69">
                <a:solidFill>
                  <a:srgbClr val="5B4F47"/>
                </a:solidFill>
                <a:latin typeface="Kollektif Bold"/>
              </a:rPr>
              <a:t>​</a:t>
            </a:r>
          </a:p>
        </p:txBody>
      </p:sp>
      <p:pic>
        <p:nvPicPr>
          <p:cNvPr id="3" name="Picture 3"/>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31151" y="459120"/>
            <a:ext cx="815228" cy="821200"/>
          </a:xfrm>
          <a:prstGeom prst="rect">
            <a:avLst/>
          </a:prstGeom>
        </p:spPr>
      </p:pic>
      <p:pic>
        <p:nvPicPr>
          <p:cNvPr id="4" name="Picture 4"/>
          <p:cNvPicPr>
            <a:picLocks noChangeAspect="1"/>
          </p:cNvPicPr>
          <p:nvPr/>
        </p:nvPicPr>
        <p:blipFill>
          <a:blip r:embed="rId4">
            <a:alphaModFix amt="3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88589">
            <a:off x="9627942" y="8201618"/>
            <a:ext cx="1181173" cy="1561648"/>
          </a:xfrm>
          <a:prstGeom prst="rect">
            <a:avLst/>
          </a:prstGeom>
        </p:spPr>
      </p:pic>
      <p:pic>
        <p:nvPicPr>
          <p:cNvPr id="5" name="Picture 5"/>
          <p:cNvPicPr>
            <a:picLocks noChangeAspect="1"/>
          </p:cNvPicPr>
          <p:nvPr/>
        </p:nvPicPr>
        <p:blipFill>
          <a:blip r:embed="rId6">
            <a:alphaModFix amt="3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398259">
            <a:off x="15466918" y="224967"/>
            <a:ext cx="1637940" cy="1289505"/>
          </a:xfrm>
          <a:prstGeom prst="rect">
            <a:avLst/>
          </a:prstGeom>
        </p:spPr>
      </p:pic>
      <p:grpSp>
        <p:nvGrpSpPr>
          <p:cNvPr id="6" name="Group 6"/>
          <p:cNvGrpSpPr/>
          <p:nvPr/>
        </p:nvGrpSpPr>
        <p:grpSpPr>
          <a:xfrm>
            <a:off x="-2329822" y="1710570"/>
            <a:ext cx="7173724" cy="717372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4"/>
              </a:srgbClr>
            </a:solidFill>
          </p:spPr>
        </p:sp>
      </p:grpSp>
      <p:pic>
        <p:nvPicPr>
          <p:cNvPr id="8" name="Picture 8"/>
          <p:cNvPicPr>
            <a:picLocks noChangeAspect="1"/>
          </p:cNvPicPr>
          <p:nvPr/>
        </p:nvPicPr>
        <p:blipFill>
          <a:blip r:embed="rId8"/>
          <a:srcRect l="5521" b="17014"/>
          <a:stretch>
            <a:fillRect/>
          </a:stretch>
        </p:blipFill>
        <p:spPr>
          <a:xfrm>
            <a:off x="191204" y="8320901"/>
            <a:ext cx="2188673" cy="1874381"/>
          </a:xfrm>
          <a:prstGeom prst="rect">
            <a:avLst/>
          </a:prstGeom>
        </p:spPr>
      </p:pic>
      <p:sp>
        <p:nvSpPr>
          <p:cNvPr id="9" name="TextBox 9"/>
          <p:cNvSpPr txBox="1"/>
          <p:nvPr/>
        </p:nvSpPr>
        <p:spPr>
          <a:xfrm>
            <a:off x="3985531" y="7690512"/>
            <a:ext cx="4354944" cy="1494833"/>
          </a:xfrm>
          <a:prstGeom prst="rect">
            <a:avLst/>
          </a:prstGeom>
        </p:spPr>
        <p:txBody>
          <a:bodyPr lIns="0" tIns="0" rIns="0" bIns="0" rtlCol="0" anchor="t">
            <a:spAutoFit/>
          </a:bodyPr>
          <a:lstStyle/>
          <a:p>
            <a:pPr algn="ctr">
              <a:lnSpc>
                <a:spcPts val="4008"/>
              </a:lnSpc>
              <a:spcBef>
                <a:spcPct val="0"/>
              </a:spcBef>
            </a:pPr>
            <a:r>
              <a:rPr lang="en-US" sz="2863" spc="171" dirty="0">
                <a:solidFill>
                  <a:srgbClr val="5B4F47"/>
                </a:solidFill>
                <a:latin typeface="Kollektif Bold"/>
              </a:rPr>
              <a:t>Impact: Severe</a:t>
            </a:r>
          </a:p>
          <a:p>
            <a:pPr algn="ctr">
              <a:lnSpc>
                <a:spcPts val="4008"/>
              </a:lnSpc>
              <a:spcBef>
                <a:spcPct val="0"/>
              </a:spcBef>
            </a:pPr>
            <a:r>
              <a:rPr lang="en-US" sz="2863" spc="171" dirty="0">
                <a:solidFill>
                  <a:srgbClr val="5B4F47"/>
                </a:solidFill>
                <a:latin typeface="Kollektif Bold"/>
              </a:rPr>
              <a:t>Probability: likely</a:t>
            </a:r>
          </a:p>
          <a:p>
            <a:pPr algn="ctr">
              <a:lnSpc>
                <a:spcPts val="4008"/>
              </a:lnSpc>
              <a:spcBef>
                <a:spcPct val="0"/>
              </a:spcBef>
            </a:pPr>
            <a:r>
              <a:rPr lang="en-US" sz="2863" spc="171" dirty="0">
                <a:solidFill>
                  <a:srgbClr val="5B4F47"/>
                </a:solidFill>
                <a:latin typeface="Kollektif Bold"/>
              </a:rPr>
              <a:t> </a:t>
            </a:r>
          </a:p>
        </p:txBody>
      </p:sp>
      <p:sp>
        <p:nvSpPr>
          <p:cNvPr id="10" name="TextBox 10"/>
          <p:cNvSpPr txBox="1"/>
          <p:nvPr/>
        </p:nvSpPr>
        <p:spPr>
          <a:xfrm rot="-5400000">
            <a:off x="-1273178" y="4662206"/>
            <a:ext cx="3380494" cy="664604"/>
          </a:xfrm>
          <a:prstGeom prst="rect">
            <a:avLst/>
          </a:prstGeom>
        </p:spPr>
        <p:txBody>
          <a:bodyPr lIns="0" tIns="0" rIns="0" bIns="0" rtlCol="0" anchor="t">
            <a:spAutoFit/>
          </a:bodyPr>
          <a:lstStyle/>
          <a:p>
            <a:pPr algn="ctr">
              <a:lnSpc>
                <a:spcPts val="4843"/>
              </a:lnSpc>
            </a:pPr>
            <a:r>
              <a:rPr lang="en-US" sz="3459" spc="207">
                <a:solidFill>
                  <a:srgbClr val="5B4F47"/>
                </a:solidFill>
                <a:latin typeface="Kollektif Bold"/>
              </a:rPr>
              <a:t>Probability​</a:t>
            </a:r>
          </a:p>
        </p:txBody>
      </p:sp>
      <p:sp>
        <p:nvSpPr>
          <p:cNvPr id="11" name="TextBox 11"/>
          <p:cNvSpPr txBox="1"/>
          <p:nvPr/>
        </p:nvSpPr>
        <p:spPr>
          <a:xfrm>
            <a:off x="1257041" y="7157747"/>
            <a:ext cx="1564779" cy="647065"/>
          </a:xfrm>
          <a:prstGeom prst="rect">
            <a:avLst/>
          </a:prstGeom>
        </p:spPr>
        <p:txBody>
          <a:bodyPr lIns="0" tIns="0" rIns="0" bIns="0" rtlCol="0" anchor="t">
            <a:spAutoFit/>
          </a:bodyPr>
          <a:lstStyle/>
          <a:p>
            <a:pPr algn="ctr">
              <a:lnSpc>
                <a:spcPts val="4759"/>
              </a:lnSpc>
            </a:pPr>
            <a:r>
              <a:rPr lang="en-US" sz="3399" spc="203">
                <a:solidFill>
                  <a:srgbClr val="5B4F47"/>
                </a:solidFill>
                <a:latin typeface="Kollektif Bold"/>
              </a:rPr>
              <a:t>Impact​</a:t>
            </a:r>
          </a:p>
        </p:txBody>
      </p:sp>
      <p:sp>
        <p:nvSpPr>
          <p:cNvPr id="12" name="TextBox 12"/>
          <p:cNvSpPr txBox="1"/>
          <p:nvPr/>
        </p:nvSpPr>
        <p:spPr>
          <a:xfrm>
            <a:off x="488508" y="574163"/>
            <a:ext cx="10565477" cy="711185"/>
          </a:xfrm>
          <a:prstGeom prst="rect">
            <a:avLst/>
          </a:prstGeom>
        </p:spPr>
        <p:txBody>
          <a:bodyPr lIns="0" tIns="0" rIns="0" bIns="0" rtlCol="0" anchor="t">
            <a:spAutoFit/>
          </a:bodyPr>
          <a:lstStyle/>
          <a:p>
            <a:pPr marL="0" lvl="0" indent="0" algn="ctr">
              <a:lnSpc>
                <a:spcPts val="4251"/>
              </a:lnSpc>
              <a:spcBef>
                <a:spcPct val="0"/>
              </a:spcBef>
            </a:pPr>
            <a:r>
              <a:rPr lang="en-US" sz="4671">
                <a:solidFill>
                  <a:srgbClr val="000000"/>
                </a:solidFill>
                <a:latin typeface="Agrandir Black"/>
              </a:rPr>
              <a:t>RISK MODEL:VIRUS INFECTION</a:t>
            </a:r>
          </a:p>
        </p:txBody>
      </p:sp>
      <p:pic>
        <p:nvPicPr>
          <p:cNvPr id="13" name="Picture 13"/>
          <p:cNvPicPr>
            <a:picLocks noChangeAspect="1"/>
          </p:cNvPicPr>
          <p:nvPr/>
        </p:nvPicPr>
        <p:blipFill>
          <a:blip r:embed="rId9"/>
          <a:srcRect/>
          <a:stretch>
            <a:fillRect/>
          </a:stretch>
        </p:blipFill>
        <p:spPr>
          <a:xfrm>
            <a:off x="9507873" y="2080322"/>
            <a:ext cx="9224803" cy="4856955"/>
          </a:xfrm>
          <a:prstGeom prst="rect">
            <a:avLst/>
          </a:prstGeom>
        </p:spPr>
      </p:pic>
      <p:sp>
        <p:nvSpPr>
          <p:cNvPr id="14" name="TextBox 14"/>
          <p:cNvSpPr txBox="1"/>
          <p:nvPr/>
        </p:nvSpPr>
        <p:spPr>
          <a:xfrm>
            <a:off x="11229499" y="6835542"/>
            <a:ext cx="5781552" cy="1128579"/>
          </a:xfrm>
          <a:prstGeom prst="rect">
            <a:avLst/>
          </a:prstGeom>
        </p:spPr>
        <p:txBody>
          <a:bodyPr lIns="0" tIns="0" rIns="0" bIns="0" rtlCol="0" anchor="t">
            <a:spAutoFit/>
          </a:bodyPr>
          <a:lstStyle/>
          <a:p>
            <a:pPr algn="ctr">
              <a:lnSpc>
                <a:spcPts val="4583"/>
              </a:lnSpc>
            </a:pPr>
            <a:r>
              <a:rPr lang="en-US" sz="3274" spc="196" dirty="0">
                <a:solidFill>
                  <a:srgbClr val="5B4F47"/>
                </a:solidFill>
                <a:latin typeface="Kollektif Bold"/>
              </a:rPr>
              <a:t>Risk =Probability X Impact</a:t>
            </a:r>
          </a:p>
          <a:p>
            <a:pPr algn="ctr">
              <a:lnSpc>
                <a:spcPts val="4583"/>
              </a:lnSpc>
              <a:spcBef>
                <a:spcPct val="0"/>
              </a:spcBef>
            </a:pPr>
            <a:r>
              <a:rPr lang="en-US" sz="3274" spc="196" dirty="0">
                <a:solidFill>
                  <a:srgbClr val="5B4F47"/>
                </a:solidFill>
                <a:latin typeface="Kollektif Bold"/>
              </a:rPr>
              <a:t>3X4 = 12</a:t>
            </a:r>
          </a:p>
        </p:txBody>
      </p:sp>
      <p:sp>
        <p:nvSpPr>
          <p:cNvPr id="15" name="TextBox 15"/>
          <p:cNvSpPr txBox="1"/>
          <p:nvPr/>
        </p:nvSpPr>
        <p:spPr>
          <a:xfrm>
            <a:off x="11220495" y="8618811"/>
            <a:ext cx="6435212" cy="991870"/>
          </a:xfrm>
          <a:prstGeom prst="rect">
            <a:avLst/>
          </a:prstGeom>
        </p:spPr>
        <p:txBody>
          <a:bodyPr lIns="0" tIns="0" rIns="0" bIns="0" rtlCol="0" anchor="t">
            <a:spAutoFit/>
          </a:bodyPr>
          <a:lstStyle/>
          <a:p>
            <a:pPr algn="ctr">
              <a:lnSpc>
                <a:spcPts val="7279"/>
              </a:lnSpc>
            </a:pPr>
            <a:r>
              <a:rPr lang="en-US" sz="5199">
                <a:solidFill>
                  <a:srgbClr val="000000"/>
                </a:solidFill>
                <a:latin typeface="Kollektif Bold"/>
              </a:rPr>
              <a:t>Risk Level: </a:t>
            </a:r>
            <a:r>
              <a:rPr lang="en-US" sz="5199">
                <a:solidFill>
                  <a:srgbClr val="EC1E37"/>
                </a:solidFill>
                <a:latin typeface="Kollektif Bold"/>
              </a:rPr>
              <a:t>Critical</a:t>
            </a:r>
          </a:p>
        </p:txBody>
      </p:sp>
      <p:pic>
        <p:nvPicPr>
          <p:cNvPr id="16" name="Picture 16"/>
          <p:cNvPicPr>
            <a:picLocks noChangeAspect="1"/>
          </p:cNvPicPr>
          <p:nvPr/>
        </p:nvPicPr>
        <p:blipFill>
          <a:blip r:embed="rId10"/>
          <a:srcRect/>
          <a:stretch>
            <a:fillRect/>
          </a:stretch>
        </p:blipFill>
        <p:spPr>
          <a:xfrm>
            <a:off x="1028700" y="1827801"/>
            <a:ext cx="8297617" cy="5361998"/>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865384" y="3304261"/>
            <a:ext cx="950181" cy="7126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ADB1"/>
        </a:solidFill>
        <a:effectLst/>
      </p:bgPr>
    </p:bg>
    <p:spTree>
      <p:nvGrpSpPr>
        <p:cNvPr id="1" name=""/>
        <p:cNvGrpSpPr/>
        <p:nvPr/>
      </p:nvGrpSpPr>
      <p:grpSpPr>
        <a:xfrm>
          <a:off x="0" y="0"/>
          <a:ext cx="0" cy="0"/>
          <a:chOff x="0" y="0"/>
          <a:chExt cx="0" cy="0"/>
        </a:xfrm>
      </p:grpSpPr>
      <p:grpSp>
        <p:nvGrpSpPr>
          <p:cNvPr id="2" name="Group 2"/>
          <p:cNvGrpSpPr/>
          <p:nvPr/>
        </p:nvGrpSpPr>
        <p:grpSpPr>
          <a:xfrm>
            <a:off x="9299575" y="236488"/>
            <a:ext cx="8674628" cy="9814023"/>
            <a:chOff x="0" y="0"/>
            <a:chExt cx="6939702" cy="7851218"/>
          </a:xfrm>
        </p:grpSpPr>
        <p:sp>
          <p:nvSpPr>
            <p:cNvPr id="3" name="Freeform 3"/>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grpSp>
        <p:nvGrpSpPr>
          <p:cNvPr id="4" name="Group 4"/>
          <p:cNvGrpSpPr/>
          <p:nvPr/>
        </p:nvGrpSpPr>
        <p:grpSpPr>
          <a:xfrm>
            <a:off x="313797" y="236488"/>
            <a:ext cx="8674628" cy="9814023"/>
            <a:chOff x="0" y="0"/>
            <a:chExt cx="6939702" cy="7851218"/>
          </a:xfrm>
        </p:grpSpPr>
        <p:sp>
          <p:nvSpPr>
            <p:cNvPr id="5" name="Freeform 5"/>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sp>
        <p:nvSpPr>
          <p:cNvPr id="6" name="AutoShape 6"/>
          <p:cNvSpPr/>
          <p:nvPr/>
        </p:nvSpPr>
        <p:spPr>
          <a:xfrm>
            <a:off x="313797" y="5067300"/>
            <a:ext cx="8674628" cy="0"/>
          </a:xfrm>
          <a:prstGeom prst="line">
            <a:avLst/>
          </a:prstGeom>
          <a:ln w="76200" cap="flat">
            <a:solidFill>
              <a:srgbClr val="F2F3F4"/>
            </a:solidFill>
            <a:prstDash val="solid"/>
            <a:headEnd type="none" w="sm" len="sm"/>
            <a:tailEnd type="none" w="sm" len="sm"/>
          </a:ln>
        </p:spPr>
      </p:sp>
      <p:sp>
        <p:nvSpPr>
          <p:cNvPr id="7" name="AutoShape 7"/>
          <p:cNvSpPr/>
          <p:nvPr/>
        </p:nvSpPr>
        <p:spPr>
          <a:xfrm>
            <a:off x="9163050" y="5067300"/>
            <a:ext cx="8674628" cy="0"/>
          </a:xfrm>
          <a:prstGeom prst="line">
            <a:avLst/>
          </a:prstGeom>
          <a:ln w="76200" cap="flat">
            <a:solidFill>
              <a:srgbClr val="F2F3F4"/>
            </a:solidFill>
            <a:prstDash val="solid"/>
            <a:headEnd type="none" w="sm" len="sm"/>
            <a:tailEnd type="none" w="sm" len="sm"/>
          </a:ln>
        </p:spPr>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27465" y="2139872"/>
            <a:ext cx="2685791" cy="2642147"/>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514050" y="3368456"/>
            <a:ext cx="3537772" cy="1313398"/>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94881" y="7344315"/>
            <a:ext cx="3133079" cy="2706197"/>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856409" y="6496598"/>
            <a:ext cx="2853053" cy="3039205"/>
          </a:xfrm>
          <a:prstGeom prst="rect">
            <a:avLst/>
          </a:prstGeom>
        </p:spPr>
      </p:pic>
      <p:sp>
        <p:nvSpPr>
          <p:cNvPr id="12" name="TextBox 12"/>
          <p:cNvSpPr txBox="1"/>
          <p:nvPr/>
        </p:nvSpPr>
        <p:spPr>
          <a:xfrm>
            <a:off x="313797" y="150763"/>
            <a:ext cx="10128964" cy="778546"/>
          </a:xfrm>
          <a:prstGeom prst="rect">
            <a:avLst/>
          </a:prstGeom>
        </p:spPr>
        <p:txBody>
          <a:bodyPr lIns="0" tIns="0" rIns="0" bIns="0" rtlCol="0" anchor="t">
            <a:spAutoFit/>
          </a:bodyPr>
          <a:lstStyle/>
          <a:p>
            <a:pPr>
              <a:lnSpc>
                <a:spcPts val="6457"/>
              </a:lnSpc>
            </a:pPr>
            <a:r>
              <a:rPr lang="en-US" sz="4612">
                <a:solidFill>
                  <a:srgbClr val="0E2C4B"/>
                </a:solidFill>
                <a:latin typeface="Muli Bold Bold"/>
              </a:rPr>
              <a:t>Background</a:t>
            </a:r>
          </a:p>
        </p:txBody>
      </p:sp>
      <p:grpSp>
        <p:nvGrpSpPr>
          <p:cNvPr id="13" name="Group 13"/>
          <p:cNvGrpSpPr/>
          <p:nvPr/>
        </p:nvGrpSpPr>
        <p:grpSpPr>
          <a:xfrm>
            <a:off x="3627960" y="1783653"/>
            <a:ext cx="5251525" cy="3526351"/>
            <a:chOff x="0" y="0"/>
            <a:chExt cx="7002033" cy="4701801"/>
          </a:xfrm>
        </p:grpSpPr>
        <p:sp>
          <p:nvSpPr>
            <p:cNvPr id="14" name="TextBox 14"/>
            <p:cNvSpPr txBox="1"/>
            <p:nvPr/>
          </p:nvSpPr>
          <p:spPr>
            <a:xfrm>
              <a:off x="225070" y="-38100"/>
              <a:ext cx="1577876" cy="424164"/>
            </a:xfrm>
            <a:prstGeom prst="rect">
              <a:avLst/>
            </a:prstGeom>
          </p:spPr>
          <p:txBody>
            <a:bodyPr lIns="0" tIns="0" rIns="0" bIns="0" rtlCol="0" anchor="t">
              <a:spAutoFit/>
            </a:bodyPr>
            <a:lstStyle/>
            <a:p>
              <a:pPr algn="ctr">
                <a:lnSpc>
                  <a:spcPts val="2688"/>
                </a:lnSpc>
              </a:pPr>
              <a:endParaRPr/>
            </a:p>
          </p:txBody>
        </p:sp>
        <p:sp>
          <p:nvSpPr>
            <p:cNvPr id="15" name="TextBox 15"/>
            <p:cNvSpPr txBox="1"/>
            <p:nvPr/>
          </p:nvSpPr>
          <p:spPr>
            <a:xfrm>
              <a:off x="0" y="4258753"/>
              <a:ext cx="7002033" cy="443048"/>
            </a:xfrm>
            <a:prstGeom prst="rect">
              <a:avLst/>
            </a:prstGeom>
          </p:spPr>
          <p:txBody>
            <a:bodyPr lIns="0" tIns="0" rIns="0" bIns="0" rtlCol="0" anchor="t">
              <a:spAutoFit/>
            </a:bodyPr>
            <a:lstStyle/>
            <a:p>
              <a:pPr>
                <a:lnSpc>
                  <a:spcPts val="2822"/>
                </a:lnSpc>
              </a:pPr>
              <a:endParaRPr/>
            </a:p>
          </p:txBody>
        </p:sp>
        <p:sp>
          <p:nvSpPr>
            <p:cNvPr id="16" name="TextBox 16"/>
            <p:cNvSpPr txBox="1"/>
            <p:nvPr/>
          </p:nvSpPr>
          <p:spPr>
            <a:xfrm>
              <a:off x="0" y="860656"/>
              <a:ext cx="7002033" cy="3214442"/>
            </a:xfrm>
            <a:prstGeom prst="rect">
              <a:avLst/>
            </a:prstGeom>
          </p:spPr>
          <p:txBody>
            <a:bodyPr lIns="0" tIns="0" rIns="0" bIns="0" rtlCol="0" anchor="t">
              <a:spAutoFit/>
            </a:bodyPr>
            <a:lstStyle/>
            <a:p>
              <a:pPr>
                <a:lnSpc>
                  <a:spcPts val="3225"/>
                </a:lnSpc>
              </a:pPr>
              <a:r>
                <a:rPr lang="en-US" sz="2304">
                  <a:solidFill>
                    <a:srgbClr val="0E2C4B"/>
                  </a:solidFill>
                  <a:latin typeface="Muli Regular"/>
                </a:rPr>
                <a:t>Mid-Sized Bank </a:t>
              </a:r>
            </a:p>
            <a:p>
              <a:pPr>
                <a:lnSpc>
                  <a:spcPts val="3225"/>
                </a:lnSpc>
              </a:pPr>
              <a:r>
                <a:rPr lang="en-US" sz="2304">
                  <a:solidFill>
                    <a:srgbClr val="0E2C4B"/>
                  </a:solidFill>
                  <a:latin typeface="Muli Regular"/>
                </a:rPr>
                <a:t>A privately held regional bank</a:t>
              </a:r>
            </a:p>
            <a:p>
              <a:pPr>
                <a:lnSpc>
                  <a:spcPts val="3225"/>
                </a:lnSpc>
              </a:pPr>
              <a:endParaRPr lang="en-US" sz="2304">
                <a:solidFill>
                  <a:srgbClr val="0E2C4B"/>
                </a:solidFill>
                <a:latin typeface="Muli Regular"/>
              </a:endParaRPr>
            </a:p>
            <a:p>
              <a:pPr>
                <a:lnSpc>
                  <a:spcPts val="3225"/>
                </a:lnSpc>
              </a:pPr>
              <a:r>
                <a:rPr lang="en-US" sz="2304">
                  <a:solidFill>
                    <a:srgbClr val="0E2C4B"/>
                  </a:solidFill>
                  <a:latin typeface="Muli Regular"/>
                </a:rPr>
                <a:t>2,700 employees and 1,200 contract employees</a:t>
              </a:r>
            </a:p>
            <a:p>
              <a:pPr>
                <a:lnSpc>
                  <a:spcPts val="3225"/>
                </a:lnSpc>
              </a:pPr>
              <a:endParaRPr lang="en-US" sz="2304">
                <a:solidFill>
                  <a:srgbClr val="0E2C4B"/>
                </a:solidFill>
                <a:latin typeface="Muli Regular"/>
              </a:endParaRPr>
            </a:p>
          </p:txBody>
        </p:sp>
      </p:grpSp>
      <p:grpSp>
        <p:nvGrpSpPr>
          <p:cNvPr id="17" name="Group 17"/>
          <p:cNvGrpSpPr/>
          <p:nvPr/>
        </p:nvGrpSpPr>
        <p:grpSpPr>
          <a:xfrm>
            <a:off x="3851933" y="5757209"/>
            <a:ext cx="5027552" cy="4517983"/>
            <a:chOff x="0" y="0"/>
            <a:chExt cx="6703402" cy="6023978"/>
          </a:xfrm>
        </p:grpSpPr>
        <p:sp>
          <p:nvSpPr>
            <p:cNvPr id="18" name="TextBox 18"/>
            <p:cNvSpPr txBox="1"/>
            <p:nvPr/>
          </p:nvSpPr>
          <p:spPr>
            <a:xfrm>
              <a:off x="215471" y="-47625"/>
              <a:ext cx="1510581" cy="449748"/>
            </a:xfrm>
            <a:prstGeom prst="rect">
              <a:avLst/>
            </a:prstGeom>
          </p:spPr>
          <p:txBody>
            <a:bodyPr lIns="0" tIns="0" rIns="0" bIns="0" rtlCol="0" anchor="t">
              <a:spAutoFit/>
            </a:bodyPr>
            <a:lstStyle/>
            <a:p>
              <a:pPr algn="ctr">
                <a:lnSpc>
                  <a:spcPts val="2800"/>
                </a:lnSpc>
              </a:pPr>
              <a:endParaRPr/>
            </a:p>
          </p:txBody>
        </p:sp>
        <p:sp>
          <p:nvSpPr>
            <p:cNvPr id="19" name="TextBox 19"/>
            <p:cNvSpPr txBox="1"/>
            <p:nvPr/>
          </p:nvSpPr>
          <p:spPr>
            <a:xfrm>
              <a:off x="0" y="5564086"/>
              <a:ext cx="6703402" cy="459892"/>
            </a:xfrm>
            <a:prstGeom prst="rect">
              <a:avLst/>
            </a:prstGeom>
          </p:spPr>
          <p:txBody>
            <a:bodyPr lIns="0" tIns="0" rIns="0" bIns="0" rtlCol="0" anchor="t">
              <a:spAutoFit/>
            </a:bodyPr>
            <a:lstStyle/>
            <a:p>
              <a:pPr>
                <a:lnSpc>
                  <a:spcPts val="2940"/>
                </a:lnSpc>
              </a:pPr>
              <a:endParaRPr/>
            </a:p>
          </p:txBody>
        </p:sp>
        <p:sp>
          <p:nvSpPr>
            <p:cNvPr id="20" name="TextBox 20"/>
            <p:cNvSpPr txBox="1"/>
            <p:nvPr/>
          </p:nvSpPr>
          <p:spPr>
            <a:xfrm>
              <a:off x="0" y="898436"/>
              <a:ext cx="6703402" cy="4472771"/>
            </a:xfrm>
            <a:prstGeom prst="rect">
              <a:avLst/>
            </a:prstGeom>
          </p:spPr>
          <p:txBody>
            <a:bodyPr lIns="0" tIns="0" rIns="0" bIns="0" rtlCol="0" anchor="t">
              <a:spAutoFit/>
            </a:bodyPr>
            <a:lstStyle/>
            <a:p>
              <a:pPr>
                <a:lnSpc>
                  <a:spcPts val="3360"/>
                </a:lnSpc>
              </a:pPr>
              <a:r>
                <a:rPr lang="en-US" sz="2400">
                  <a:solidFill>
                    <a:srgbClr val="0E2C4B"/>
                  </a:solidFill>
                  <a:latin typeface="Muli Regular"/>
                </a:rPr>
                <a:t>Created through 2013 FDIC-assisted takeover by OnPoint Bank</a:t>
              </a:r>
            </a:p>
            <a:p>
              <a:pPr>
                <a:lnSpc>
                  <a:spcPts val="3360"/>
                </a:lnSpc>
              </a:pPr>
              <a:endParaRPr lang="en-US" sz="2400">
                <a:solidFill>
                  <a:srgbClr val="0E2C4B"/>
                </a:solidFill>
                <a:latin typeface="Muli Regular"/>
              </a:endParaRPr>
            </a:p>
            <a:p>
              <a:pPr>
                <a:lnSpc>
                  <a:spcPts val="3360"/>
                </a:lnSpc>
              </a:pPr>
              <a:r>
                <a:rPr lang="en-US" sz="2400">
                  <a:solidFill>
                    <a:srgbClr val="0E2C4B"/>
                  </a:solidFill>
                  <a:latin typeface="Muli Regular"/>
                </a:rPr>
                <a:t>Total assets of $3.3 billion</a:t>
              </a:r>
            </a:p>
            <a:p>
              <a:pPr>
                <a:lnSpc>
                  <a:spcPts val="3360"/>
                </a:lnSpc>
              </a:pPr>
              <a:endParaRPr lang="en-US" sz="2400">
                <a:solidFill>
                  <a:srgbClr val="0E2C4B"/>
                </a:solidFill>
                <a:latin typeface="Muli Regular"/>
              </a:endParaRPr>
            </a:p>
            <a:p>
              <a:pPr>
                <a:lnSpc>
                  <a:spcPts val="3360"/>
                </a:lnSpc>
              </a:pPr>
              <a:r>
                <a:rPr lang="en-US" sz="2400">
                  <a:solidFill>
                    <a:srgbClr val="0E2C4B"/>
                  </a:solidFill>
                  <a:latin typeface="Muli Regular"/>
                </a:rPr>
                <a:t>High percentage of non-performing loans</a:t>
              </a:r>
            </a:p>
            <a:p>
              <a:pPr>
                <a:lnSpc>
                  <a:spcPts val="3359"/>
                </a:lnSpc>
              </a:pPr>
              <a:endParaRPr lang="en-US" sz="2400">
                <a:solidFill>
                  <a:srgbClr val="0E2C4B"/>
                </a:solidFill>
                <a:latin typeface="Muli Regular"/>
              </a:endParaRPr>
            </a:p>
          </p:txBody>
        </p:sp>
      </p:grpSp>
      <p:grpSp>
        <p:nvGrpSpPr>
          <p:cNvPr id="21" name="Group 21"/>
          <p:cNvGrpSpPr/>
          <p:nvPr/>
        </p:nvGrpSpPr>
        <p:grpSpPr>
          <a:xfrm>
            <a:off x="13128557" y="5310004"/>
            <a:ext cx="4772452" cy="4518036"/>
            <a:chOff x="0" y="0"/>
            <a:chExt cx="6363270" cy="6024048"/>
          </a:xfrm>
        </p:grpSpPr>
        <p:sp>
          <p:nvSpPr>
            <p:cNvPr id="22" name="TextBox 22"/>
            <p:cNvSpPr txBox="1"/>
            <p:nvPr/>
          </p:nvSpPr>
          <p:spPr>
            <a:xfrm>
              <a:off x="204538" y="-47625"/>
              <a:ext cx="1433934" cy="449748"/>
            </a:xfrm>
            <a:prstGeom prst="rect">
              <a:avLst/>
            </a:prstGeom>
          </p:spPr>
          <p:txBody>
            <a:bodyPr lIns="0" tIns="0" rIns="0" bIns="0" rtlCol="0" anchor="t">
              <a:spAutoFit/>
            </a:bodyPr>
            <a:lstStyle/>
            <a:p>
              <a:pPr algn="ctr">
                <a:lnSpc>
                  <a:spcPts val="2800"/>
                </a:lnSpc>
              </a:pPr>
              <a:endParaRPr/>
            </a:p>
          </p:txBody>
        </p:sp>
        <p:sp>
          <p:nvSpPr>
            <p:cNvPr id="23" name="TextBox 23"/>
            <p:cNvSpPr txBox="1"/>
            <p:nvPr/>
          </p:nvSpPr>
          <p:spPr>
            <a:xfrm>
              <a:off x="0" y="5564086"/>
              <a:ext cx="6363270" cy="459962"/>
            </a:xfrm>
            <a:prstGeom prst="rect">
              <a:avLst/>
            </a:prstGeom>
          </p:spPr>
          <p:txBody>
            <a:bodyPr lIns="0" tIns="0" rIns="0" bIns="0" rtlCol="0" anchor="t">
              <a:spAutoFit/>
            </a:bodyPr>
            <a:lstStyle/>
            <a:p>
              <a:pPr>
                <a:lnSpc>
                  <a:spcPts val="2940"/>
                </a:lnSpc>
              </a:pPr>
              <a:endParaRPr/>
            </a:p>
          </p:txBody>
        </p:sp>
        <p:sp>
          <p:nvSpPr>
            <p:cNvPr id="24" name="TextBox 24"/>
            <p:cNvSpPr txBox="1"/>
            <p:nvPr/>
          </p:nvSpPr>
          <p:spPr>
            <a:xfrm>
              <a:off x="0" y="898436"/>
              <a:ext cx="6363270" cy="4472771"/>
            </a:xfrm>
            <a:prstGeom prst="rect">
              <a:avLst/>
            </a:prstGeom>
          </p:spPr>
          <p:txBody>
            <a:bodyPr lIns="0" tIns="0" rIns="0" bIns="0" rtlCol="0" anchor="t">
              <a:spAutoFit/>
            </a:bodyPr>
            <a:lstStyle/>
            <a:p>
              <a:pPr>
                <a:lnSpc>
                  <a:spcPts val="3360"/>
                </a:lnSpc>
              </a:pPr>
              <a:r>
                <a:rPr lang="en-US" sz="2400" dirty="0">
                  <a:solidFill>
                    <a:srgbClr val="0E2C4B"/>
                  </a:solidFill>
                  <a:latin typeface="Muli Regular"/>
                </a:rPr>
                <a:t>Minors Bank</a:t>
              </a:r>
            </a:p>
            <a:p>
              <a:pPr>
                <a:lnSpc>
                  <a:spcPts val="3360"/>
                </a:lnSpc>
              </a:pPr>
              <a:r>
                <a:rPr lang="en-US" sz="2400" dirty="0">
                  <a:solidFill>
                    <a:srgbClr val="0E2C4B"/>
                  </a:solidFill>
                  <a:latin typeface="Muli Regular"/>
                </a:rPr>
                <a:t>Formerly largest bank in region</a:t>
              </a:r>
            </a:p>
            <a:p>
              <a:pPr>
                <a:lnSpc>
                  <a:spcPts val="3360"/>
                </a:lnSpc>
              </a:pPr>
              <a:r>
                <a:rPr lang="en-US" sz="2400" dirty="0">
                  <a:solidFill>
                    <a:srgbClr val="0E2C4B"/>
                  </a:solidFill>
                  <a:latin typeface="Muli Regular"/>
                </a:rPr>
                <a:t>62 branches</a:t>
              </a:r>
            </a:p>
            <a:p>
              <a:pPr>
                <a:lnSpc>
                  <a:spcPts val="3360"/>
                </a:lnSpc>
              </a:pPr>
              <a:r>
                <a:rPr lang="en-US" sz="2400" dirty="0">
                  <a:solidFill>
                    <a:srgbClr val="0E2C4B"/>
                  </a:solidFill>
                  <a:latin typeface="Muli Regular"/>
                </a:rPr>
                <a:t>Total assets of $2.9 billion</a:t>
              </a:r>
            </a:p>
            <a:p>
              <a:pPr>
                <a:lnSpc>
                  <a:spcPts val="3360"/>
                </a:lnSpc>
              </a:pPr>
              <a:endParaRPr lang="en-US" sz="2400" dirty="0">
                <a:solidFill>
                  <a:srgbClr val="0E2C4B"/>
                </a:solidFill>
                <a:latin typeface="Muli Regular"/>
              </a:endParaRPr>
            </a:p>
            <a:p>
              <a:pPr>
                <a:lnSpc>
                  <a:spcPts val="3359"/>
                </a:lnSpc>
              </a:pPr>
              <a:r>
                <a:rPr lang="en-US" sz="2400" dirty="0">
                  <a:solidFill>
                    <a:srgbClr val="0E2C4B"/>
                  </a:solidFill>
                  <a:latin typeface="Muli Regular"/>
                </a:rPr>
                <a:t>Ten other smaller financial institution operating in the same area</a:t>
              </a:r>
            </a:p>
          </p:txBody>
        </p:sp>
      </p:grpSp>
      <p:grpSp>
        <p:nvGrpSpPr>
          <p:cNvPr id="25" name="Group 25"/>
          <p:cNvGrpSpPr/>
          <p:nvPr/>
        </p:nvGrpSpPr>
        <p:grpSpPr>
          <a:xfrm>
            <a:off x="13128557" y="2139872"/>
            <a:ext cx="4899115" cy="3770566"/>
            <a:chOff x="0" y="0"/>
            <a:chExt cx="6532153" cy="5027421"/>
          </a:xfrm>
        </p:grpSpPr>
        <p:sp>
          <p:nvSpPr>
            <p:cNvPr id="26" name="TextBox 26"/>
            <p:cNvSpPr txBox="1"/>
            <p:nvPr/>
          </p:nvSpPr>
          <p:spPr>
            <a:xfrm>
              <a:off x="209967" y="-38100"/>
              <a:ext cx="1471991" cy="450895"/>
            </a:xfrm>
            <a:prstGeom prst="rect">
              <a:avLst/>
            </a:prstGeom>
          </p:spPr>
          <p:txBody>
            <a:bodyPr lIns="0" tIns="0" rIns="0" bIns="0" rtlCol="0" anchor="t">
              <a:spAutoFit/>
            </a:bodyPr>
            <a:lstStyle/>
            <a:p>
              <a:pPr algn="ctr">
                <a:lnSpc>
                  <a:spcPts val="2874"/>
                </a:lnSpc>
              </a:pPr>
              <a:endParaRPr/>
            </a:p>
          </p:txBody>
        </p:sp>
        <p:sp>
          <p:nvSpPr>
            <p:cNvPr id="27" name="TextBox 27"/>
            <p:cNvSpPr txBox="1"/>
            <p:nvPr/>
          </p:nvSpPr>
          <p:spPr>
            <a:xfrm>
              <a:off x="0" y="4546737"/>
              <a:ext cx="6532153" cy="480683"/>
            </a:xfrm>
            <a:prstGeom prst="rect">
              <a:avLst/>
            </a:prstGeom>
          </p:spPr>
          <p:txBody>
            <a:bodyPr lIns="0" tIns="0" rIns="0" bIns="0" rtlCol="0" anchor="t">
              <a:spAutoFit/>
            </a:bodyPr>
            <a:lstStyle/>
            <a:p>
              <a:pPr>
                <a:lnSpc>
                  <a:spcPts val="3018"/>
                </a:lnSpc>
              </a:pPr>
              <a:endParaRPr/>
            </a:p>
          </p:txBody>
        </p:sp>
        <p:sp>
          <p:nvSpPr>
            <p:cNvPr id="28" name="TextBox 28"/>
            <p:cNvSpPr txBox="1"/>
            <p:nvPr/>
          </p:nvSpPr>
          <p:spPr>
            <a:xfrm>
              <a:off x="0" y="923545"/>
              <a:ext cx="6532153" cy="3433709"/>
            </a:xfrm>
            <a:prstGeom prst="rect">
              <a:avLst/>
            </a:prstGeom>
          </p:spPr>
          <p:txBody>
            <a:bodyPr lIns="0" tIns="0" rIns="0" bIns="0" rtlCol="0" anchor="t">
              <a:spAutoFit/>
            </a:bodyPr>
            <a:lstStyle/>
            <a:p>
              <a:pPr>
                <a:lnSpc>
                  <a:spcPts val="3449"/>
                </a:lnSpc>
              </a:pPr>
              <a:r>
                <a:rPr lang="en-US" sz="2463" dirty="0">
                  <a:solidFill>
                    <a:srgbClr val="0E2C4B"/>
                  </a:solidFill>
                  <a:latin typeface="Muli Regular"/>
                </a:rPr>
                <a:t>Created from a merger</a:t>
              </a:r>
            </a:p>
            <a:p>
              <a:pPr>
                <a:lnSpc>
                  <a:spcPts val="3449"/>
                </a:lnSpc>
              </a:pPr>
              <a:endParaRPr lang="en-US" sz="2463" dirty="0">
                <a:solidFill>
                  <a:srgbClr val="0E2C4B"/>
                </a:solidFill>
                <a:latin typeface="Muli Regular"/>
              </a:endParaRPr>
            </a:p>
            <a:p>
              <a:pPr>
                <a:lnSpc>
                  <a:spcPts val="3449"/>
                </a:lnSpc>
              </a:pPr>
              <a:r>
                <a:rPr lang="en-US" sz="2463" dirty="0">
                  <a:solidFill>
                    <a:srgbClr val="0E2C4B"/>
                  </a:solidFill>
                  <a:latin typeface="Muli Regular"/>
                </a:rPr>
                <a:t>Between Prideful bank and OnPoint bank</a:t>
              </a:r>
            </a:p>
            <a:p>
              <a:pPr>
                <a:lnSpc>
                  <a:spcPts val="3449"/>
                </a:lnSpc>
              </a:pPr>
              <a:endParaRPr lang="en-US" sz="2463" dirty="0">
                <a:solidFill>
                  <a:srgbClr val="0E2C4B"/>
                </a:solidFill>
                <a:latin typeface="Muli Regular"/>
              </a:endParaRPr>
            </a:p>
            <a:p>
              <a:pPr>
                <a:lnSpc>
                  <a:spcPts val="3449"/>
                </a:lnSpc>
              </a:pPr>
              <a:endParaRPr lang="en-US" sz="2463" dirty="0">
                <a:solidFill>
                  <a:srgbClr val="0E2C4B"/>
                </a:solidFill>
                <a:latin typeface="Muli Regul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72800" y="6626876"/>
            <a:ext cx="7315200" cy="3538728"/>
          </a:xfrm>
          <a:prstGeom prst="rect">
            <a:avLst/>
          </a:prstGeom>
        </p:spPr>
      </p:pic>
      <p:sp>
        <p:nvSpPr>
          <p:cNvPr id="3" name="TextBox 3"/>
          <p:cNvSpPr txBox="1"/>
          <p:nvPr/>
        </p:nvSpPr>
        <p:spPr>
          <a:xfrm>
            <a:off x="-434467" y="2351341"/>
            <a:ext cx="12786691" cy="639443"/>
          </a:xfrm>
          <a:prstGeom prst="rect">
            <a:avLst/>
          </a:prstGeom>
        </p:spPr>
        <p:txBody>
          <a:bodyPr lIns="0" tIns="0" rIns="0" bIns="0" rtlCol="0" anchor="t">
            <a:spAutoFit/>
          </a:bodyPr>
          <a:lstStyle/>
          <a:p>
            <a:pPr algn="ctr">
              <a:lnSpc>
                <a:spcPts val="5180"/>
              </a:lnSpc>
            </a:pPr>
            <a:r>
              <a:rPr lang="en-US" sz="3700">
                <a:solidFill>
                  <a:srgbClr val="000000"/>
                </a:solidFill>
                <a:latin typeface="Archivo Black"/>
              </a:rPr>
              <a:t> more staff </a:t>
            </a:r>
          </a:p>
        </p:txBody>
      </p:sp>
      <p:sp>
        <p:nvSpPr>
          <p:cNvPr id="4" name="TextBox 4"/>
          <p:cNvSpPr txBox="1"/>
          <p:nvPr/>
        </p:nvSpPr>
        <p:spPr>
          <a:xfrm>
            <a:off x="1559703" y="4553585"/>
            <a:ext cx="14498337" cy="589915"/>
          </a:xfrm>
          <a:prstGeom prst="rect">
            <a:avLst/>
          </a:prstGeom>
        </p:spPr>
        <p:txBody>
          <a:bodyPr lIns="0" tIns="0" rIns="0" bIns="0" rtlCol="0" anchor="t">
            <a:spAutoFit/>
          </a:bodyPr>
          <a:lstStyle/>
          <a:p>
            <a:pPr algn="ctr">
              <a:lnSpc>
                <a:spcPts val="4759"/>
              </a:lnSpc>
            </a:pPr>
            <a:r>
              <a:rPr lang="en-US" sz="3399">
                <a:solidFill>
                  <a:srgbClr val="000000"/>
                </a:solidFill>
                <a:latin typeface="Archivo Black"/>
              </a:rPr>
              <a:t>logs and suspicious activities </a:t>
            </a:r>
          </a:p>
        </p:txBody>
      </p:sp>
      <p:sp>
        <p:nvSpPr>
          <p:cNvPr id="5" name="TextBox 5"/>
          <p:cNvSpPr txBox="1"/>
          <p:nvPr/>
        </p:nvSpPr>
        <p:spPr>
          <a:xfrm>
            <a:off x="-2229960" y="0"/>
            <a:ext cx="18288000" cy="1028700"/>
          </a:xfrm>
          <a:prstGeom prst="rect">
            <a:avLst/>
          </a:prstGeom>
        </p:spPr>
        <p:txBody>
          <a:bodyPr lIns="0" tIns="0" rIns="0" bIns="0" rtlCol="0" anchor="t">
            <a:spAutoFit/>
          </a:bodyPr>
          <a:lstStyle/>
          <a:p>
            <a:pPr algn="ctr">
              <a:lnSpc>
                <a:spcPts val="8400"/>
              </a:lnSpc>
            </a:pPr>
            <a:r>
              <a:rPr lang="en-US" sz="6000">
                <a:solidFill>
                  <a:srgbClr val="000000"/>
                </a:solidFill>
                <a:latin typeface="Open Sans Extra Bold"/>
              </a:rPr>
              <a:t>RISK RESPONSE:VIRUS INFECTION</a:t>
            </a:r>
          </a:p>
        </p:txBody>
      </p:sp>
      <p:sp>
        <p:nvSpPr>
          <p:cNvPr id="6" name="TextBox 6"/>
          <p:cNvSpPr txBox="1"/>
          <p:nvPr/>
        </p:nvSpPr>
        <p:spPr>
          <a:xfrm>
            <a:off x="1147244" y="2219505"/>
            <a:ext cx="3507849" cy="1265066"/>
          </a:xfrm>
          <a:prstGeom prst="rect">
            <a:avLst/>
          </a:prstGeom>
        </p:spPr>
        <p:txBody>
          <a:bodyPr lIns="0" tIns="0" rIns="0" bIns="0" rtlCol="0" anchor="t">
            <a:spAutoFit/>
          </a:bodyPr>
          <a:lstStyle/>
          <a:p>
            <a:pPr algn="ctr">
              <a:lnSpc>
                <a:spcPts val="9183"/>
              </a:lnSpc>
              <a:spcBef>
                <a:spcPct val="0"/>
              </a:spcBef>
            </a:pPr>
            <a:r>
              <a:rPr lang="en-US" sz="10203">
                <a:solidFill>
                  <a:srgbClr val="363636"/>
                </a:solidFill>
                <a:latin typeface="Organic"/>
              </a:rPr>
              <a:t>TRAIN</a:t>
            </a:r>
          </a:p>
        </p:txBody>
      </p:sp>
      <p:sp>
        <p:nvSpPr>
          <p:cNvPr id="7" name="TextBox 7"/>
          <p:cNvSpPr txBox="1"/>
          <p:nvPr/>
        </p:nvSpPr>
        <p:spPr>
          <a:xfrm>
            <a:off x="-1640590" y="4343646"/>
            <a:ext cx="9083516" cy="1238183"/>
          </a:xfrm>
          <a:prstGeom prst="rect">
            <a:avLst/>
          </a:prstGeom>
        </p:spPr>
        <p:txBody>
          <a:bodyPr lIns="0" tIns="0" rIns="0" bIns="0" rtlCol="0" anchor="t">
            <a:spAutoFit/>
          </a:bodyPr>
          <a:lstStyle/>
          <a:p>
            <a:pPr algn="ctr">
              <a:lnSpc>
                <a:spcPts val="8999"/>
              </a:lnSpc>
              <a:spcBef>
                <a:spcPct val="0"/>
              </a:spcBef>
            </a:pPr>
            <a:r>
              <a:rPr lang="en-US" sz="9999">
                <a:solidFill>
                  <a:srgbClr val="000000"/>
                </a:solidFill>
                <a:latin typeface="Organic"/>
              </a:rPr>
              <a:t>MONITOR</a:t>
            </a:r>
          </a:p>
        </p:txBody>
      </p:sp>
      <p:sp>
        <p:nvSpPr>
          <p:cNvPr id="8" name="TextBox 8"/>
          <p:cNvSpPr txBox="1"/>
          <p:nvPr/>
        </p:nvSpPr>
        <p:spPr>
          <a:xfrm>
            <a:off x="-1640590" y="6212167"/>
            <a:ext cx="9083516" cy="1238249"/>
          </a:xfrm>
          <a:prstGeom prst="rect">
            <a:avLst/>
          </a:prstGeom>
        </p:spPr>
        <p:txBody>
          <a:bodyPr lIns="0" tIns="0" rIns="0" bIns="0" rtlCol="0" anchor="t">
            <a:spAutoFit/>
          </a:bodyPr>
          <a:lstStyle/>
          <a:p>
            <a:pPr algn="ctr">
              <a:lnSpc>
                <a:spcPts val="8999"/>
              </a:lnSpc>
              <a:spcBef>
                <a:spcPct val="0"/>
              </a:spcBef>
            </a:pPr>
            <a:r>
              <a:rPr lang="en-US" sz="9999">
                <a:solidFill>
                  <a:srgbClr val="000000"/>
                </a:solidFill>
                <a:latin typeface="Organic"/>
              </a:rPr>
              <a:t>UPDATE</a:t>
            </a:r>
          </a:p>
        </p:txBody>
      </p:sp>
      <p:sp>
        <p:nvSpPr>
          <p:cNvPr id="9" name="TextBox 9"/>
          <p:cNvSpPr txBox="1"/>
          <p:nvPr/>
        </p:nvSpPr>
        <p:spPr>
          <a:xfrm>
            <a:off x="3538217" y="6550676"/>
            <a:ext cx="10541309" cy="58991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Archivo Black"/>
              </a:rPr>
              <a:t>software and hardware regularly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F9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1858" y="475093"/>
            <a:ext cx="9677303" cy="10560549"/>
          </a:xfrm>
          <a:prstGeom prst="rect">
            <a:avLst/>
          </a:prstGeom>
        </p:spPr>
      </p:pic>
      <p:sp>
        <p:nvSpPr>
          <p:cNvPr id="3" name="TextBox 3"/>
          <p:cNvSpPr txBox="1"/>
          <p:nvPr/>
        </p:nvSpPr>
        <p:spPr>
          <a:xfrm>
            <a:off x="9760586" y="4203700"/>
            <a:ext cx="6851013" cy="1698626"/>
          </a:xfrm>
          <a:prstGeom prst="rect">
            <a:avLst/>
          </a:prstGeom>
        </p:spPr>
        <p:txBody>
          <a:bodyPr wrap="square" lIns="0" tIns="0" rIns="0" bIns="0" rtlCol="0" anchor="t">
            <a:spAutoFit/>
          </a:bodyPr>
          <a:lstStyle/>
          <a:p>
            <a:pPr algn="ctr">
              <a:lnSpc>
                <a:spcPts val="13999"/>
              </a:lnSpc>
              <a:spcBef>
                <a:spcPct val="0"/>
              </a:spcBef>
            </a:pPr>
            <a:r>
              <a:rPr lang="en-US" sz="9999" dirty="0">
                <a:solidFill>
                  <a:srgbClr val="000000"/>
                </a:solidFill>
                <a:latin typeface="Montserrat Extra-Bold"/>
              </a:rPr>
              <a:t>Phishing</a:t>
            </a:r>
          </a:p>
        </p:txBody>
      </p:sp>
      <p:sp>
        <p:nvSpPr>
          <p:cNvPr id="4" name="TextBox 4"/>
          <p:cNvSpPr txBox="1"/>
          <p:nvPr/>
        </p:nvSpPr>
        <p:spPr>
          <a:xfrm>
            <a:off x="8957372" y="3053114"/>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First Risk</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D6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14113">
            <a:off x="-7944561" y="15216"/>
            <a:ext cx="14146991" cy="1025656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814113">
            <a:off x="-8496627" y="15216"/>
            <a:ext cx="14146991" cy="1025656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4856" y="2533133"/>
            <a:ext cx="2232897" cy="2474125"/>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975652" y="5430803"/>
            <a:ext cx="4140679" cy="4114800"/>
          </a:xfrm>
          <a:prstGeom prst="rect">
            <a:avLst/>
          </a:prstGeom>
        </p:spPr>
      </p:pic>
      <p:sp>
        <p:nvSpPr>
          <p:cNvPr id="6" name="TextBox 6"/>
          <p:cNvSpPr txBox="1"/>
          <p:nvPr/>
        </p:nvSpPr>
        <p:spPr>
          <a:xfrm>
            <a:off x="2077623" y="-161925"/>
            <a:ext cx="15343291" cy="1410367"/>
          </a:xfrm>
          <a:prstGeom prst="rect">
            <a:avLst/>
          </a:prstGeom>
        </p:spPr>
        <p:txBody>
          <a:bodyPr lIns="0" tIns="0" rIns="0" bIns="0" rtlCol="0" anchor="t">
            <a:spAutoFit/>
          </a:bodyPr>
          <a:lstStyle/>
          <a:p>
            <a:pPr>
              <a:lnSpc>
                <a:spcPts val="11513"/>
              </a:lnSpc>
            </a:pPr>
            <a:r>
              <a:rPr lang="en-US" sz="8223">
                <a:solidFill>
                  <a:srgbClr val="282120"/>
                </a:solidFill>
                <a:latin typeface="Montserrat Extra-Bold"/>
              </a:rPr>
              <a:t>RISK SCENARIO:PHISHING</a:t>
            </a:r>
          </a:p>
        </p:txBody>
      </p:sp>
      <p:sp>
        <p:nvSpPr>
          <p:cNvPr id="7" name="TextBox 7"/>
          <p:cNvSpPr txBox="1"/>
          <p:nvPr/>
        </p:nvSpPr>
        <p:spPr>
          <a:xfrm>
            <a:off x="4768976" y="1994332"/>
            <a:ext cx="3934569" cy="887095"/>
          </a:xfrm>
          <a:prstGeom prst="rect">
            <a:avLst/>
          </a:prstGeom>
        </p:spPr>
        <p:txBody>
          <a:bodyPr lIns="0" tIns="0" rIns="0" bIns="0" rtlCol="0" anchor="t">
            <a:spAutoFit/>
          </a:bodyPr>
          <a:lstStyle/>
          <a:p>
            <a:pPr algn="ctr">
              <a:lnSpc>
                <a:spcPts val="7279"/>
              </a:lnSpc>
            </a:pPr>
            <a:r>
              <a:rPr lang="en-US" sz="5199">
                <a:solidFill>
                  <a:srgbClr val="282120"/>
                </a:solidFill>
                <a:latin typeface="Open Sans"/>
              </a:rPr>
              <a:t>Name: Mary </a:t>
            </a:r>
          </a:p>
        </p:txBody>
      </p:sp>
      <p:sp>
        <p:nvSpPr>
          <p:cNvPr id="8" name="TextBox 8"/>
          <p:cNvSpPr txBox="1"/>
          <p:nvPr/>
        </p:nvSpPr>
        <p:spPr>
          <a:xfrm>
            <a:off x="4359570" y="2836393"/>
            <a:ext cx="14133916" cy="1588135"/>
          </a:xfrm>
          <a:prstGeom prst="rect">
            <a:avLst/>
          </a:prstGeom>
        </p:spPr>
        <p:txBody>
          <a:bodyPr lIns="0" tIns="0" rIns="0" bIns="0" rtlCol="0" anchor="t">
            <a:spAutoFit/>
          </a:bodyPr>
          <a:lstStyle/>
          <a:p>
            <a:pPr algn="ctr">
              <a:lnSpc>
                <a:spcPts val="6440"/>
              </a:lnSpc>
            </a:pPr>
            <a:endParaRPr/>
          </a:p>
          <a:p>
            <a:pPr algn="ctr">
              <a:lnSpc>
                <a:spcPts val="6440"/>
              </a:lnSpc>
            </a:pPr>
            <a:r>
              <a:rPr lang="en-US" sz="4600">
                <a:solidFill>
                  <a:srgbClr val="282120"/>
                </a:solidFill>
                <a:latin typeface="Open Sans"/>
              </a:rPr>
              <a:t>background: Not trained on IT security precaution   </a:t>
            </a:r>
          </a:p>
        </p:txBody>
      </p:sp>
      <p:sp>
        <p:nvSpPr>
          <p:cNvPr id="9" name="TextBox 9"/>
          <p:cNvSpPr txBox="1"/>
          <p:nvPr/>
        </p:nvSpPr>
        <p:spPr>
          <a:xfrm>
            <a:off x="1104132" y="1362075"/>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Actor</a:t>
            </a:r>
          </a:p>
        </p:txBody>
      </p:sp>
      <p:sp>
        <p:nvSpPr>
          <p:cNvPr id="10" name="TextBox 10"/>
          <p:cNvSpPr txBox="1"/>
          <p:nvPr/>
        </p:nvSpPr>
        <p:spPr>
          <a:xfrm>
            <a:off x="236061" y="2134432"/>
            <a:ext cx="14133916" cy="1588135"/>
          </a:xfrm>
          <a:prstGeom prst="rect">
            <a:avLst/>
          </a:prstGeom>
        </p:spPr>
        <p:txBody>
          <a:bodyPr lIns="0" tIns="0" rIns="0" bIns="0" rtlCol="0" anchor="t">
            <a:spAutoFit/>
          </a:bodyPr>
          <a:lstStyle/>
          <a:p>
            <a:pPr algn="ctr">
              <a:lnSpc>
                <a:spcPts val="6440"/>
              </a:lnSpc>
            </a:pPr>
            <a:endParaRPr/>
          </a:p>
          <a:p>
            <a:pPr algn="ctr">
              <a:lnSpc>
                <a:spcPts val="6440"/>
              </a:lnSpc>
            </a:pPr>
            <a:r>
              <a:rPr lang="en-US" sz="4600">
                <a:solidFill>
                  <a:srgbClr val="282120"/>
                </a:solidFill>
                <a:latin typeface="Open Sans"/>
              </a:rPr>
              <a:t>Job: Administrator    </a:t>
            </a:r>
          </a:p>
        </p:txBody>
      </p:sp>
      <p:sp>
        <p:nvSpPr>
          <p:cNvPr id="11" name="TextBox 11"/>
          <p:cNvSpPr txBox="1"/>
          <p:nvPr/>
        </p:nvSpPr>
        <p:spPr>
          <a:xfrm>
            <a:off x="2850950" y="4338803"/>
            <a:ext cx="14133916" cy="1588135"/>
          </a:xfrm>
          <a:prstGeom prst="rect">
            <a:avLst/>
          </a:prstGeom>
        </p:spPr>
        <p:txBody>
          <a:bodyPr lIns="0" tIns="0" rIns="0" bIns="0" rtlCol="0" anchor="t">
            <a:spAutoFit/>
          </a:bodyPr>
          <a:lstStyle/>
          <a:p>
            <a:pPr algn="ctr">
              <a:lnSpc>
                <a:spcPts val="6440"/>
              </a:lnSpc>
            </a:pPr>
            <a:endParaRPr/>
          </a:p>
          <a:p>
            <a:pPr algn="ctr">
              <a:lnSpc>
                <a:spcPts val="6440"/>
              </a:lnSpc>
            </a:pPr>
            <a:r>
              <a:rPr lang="en-US" sz="4600">
                <a:solidFill>
                  <a:srgbClr val="282120"/>
                </a:solidFill>
                <a:latin typeface="Open Sans"/>
              </a:rPr>
              <a:t>Name:John</a:t>
            </a:r>
          </a:p>
        </p:txBody>
      </p:sp>
      <p:sp>
        <p:nvSpPr>
          <p:cNvPr id="12" name="TextBox 12"/>
          <p:cNvSpPr txBox="1"/>
          <p:nvPr/>
        </p:nvSpPr>
        <p:spPr>
          <a:xfrm>
            <a:off x="5754923" y="5900068"/>
            <a:ext cx="14133916" cy="1588135"/>
          </a:xfrm>
          <a:prstGeom prst="rect">
            <a:avLst/>
          </a:prstGeom>
        </p:spPr>
        <p:txBody>
          <a:bodyPr lIns="0" tIns="0" rIns="0" bIns="0" rtlCol="0" anchor="t">
            <a:spAutoFit/>
          </a:bodyPr>
          <a:lstStyle/>
          <a:p>
            <a:pPr algn="ctr">
              <a:lnSpc>
                <a:spcPts val="6440"/>
              </a:lnSpc>
            </a:pPr>
            <a:endParaRPr/>
          </a:p>
          <a:p>
            <a:pPr algn="ctr">
              <a:lnSpc>
                <a:spcPts val="6440"/>
              </a:lnSpc>
            </a:pPr>
            <a:r>
              <a:rPr lang="en-US" sz="4600">
                <a:solidFill>
                  <a:srgbClr val="282120"/>
                </a:solidFill>
                <a:latin typeface="Open Sans"/>
              </a:rPr>
              <a:t>Background: Skilled in phishing   </a:t>
            </a:r>
          </a:p>
        </p:txBody>
      </p:sp>
      <p:sp>
        <p:nvSpPr>
          <p:cNvPr id="13" name="TextBox 13"/>
          <p:cNvSpPr txBox="1"/>
          <p:nvPr/>
        </p:nvSpPr>
        <p:spPr>
          <a:xfrm>
            <a:off x="3286998" y="5057775"/>
            <a:ext cx="14133916" cy="1588135"/>
          </a:xfrm>
          <a:prstGeom prst="rect">
            <a:avLst/>
          </a:prstGeom>
        </p:spPr>
        <p:txBody>
          <a:bodyPr lIns="0" tIns="0" rIns="0" bIns="0" rtlCol="0" anchor="t">
            <a:spAutoFit/>
          </a:bodyPr>
          <a:lstStyle/>
          <a:p>
            <a:pPr algn="ctr">
              <a:lnSpc>
                <a:spcPts val="6440"/>
              </a:lnSpc>
            </a:pPr>
            <a:endParaRPr/>
          </a:p>
          <a:p>
            <a:pPr algn="ctr">
              <a:lnSpc>
                <a:spcPts val="6440"/>
              </a:lnSpc>
            </a:pPr>
            <a:r>
              <a:rPr lang="en-US" sz="4600">
                <a:solidFill>
                  <a:srgbClr val="282120"/>
                </a:solidFill>
                <a:latin typeface="Open Sans"/>
              </a:rPr>
              <a:t>Job:Scammer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B5A2"/>
        </a:solidFill>
        <a:effectLst/>
      </p:bgPr>
    </p:bg>
    <p:spTree>
      <p:nvGrpSpPr>
        <p:cNvPr id="1" name=""/>
        <p:cNvGrpSpPr/>
        <p:nvPr/>
      </p:nvGrpSpPr>
      <p:grpSpPr>
        <a:xfrm>
          <a:off x="0" y="0"/>
          <a:ext cx="0" cy="0"/>
          <a:chOff x="0" y="0"/>
          <a:chExt cx="0" cy="0"/>
        </a:xfrm>
      </p:grpSpPr>
      <p:grpSp>
        <p:nvGrpSpPr>
          <p:cNvPr id="2" name="Group 2"/>
          <p:cNvGrpSpPr/>
          <p:nvPr/>
        </p:nvGrpSpPr>
        <p:grpSpPr>
          <a:xfrm>
            <a:off x="1263734" y="4068784"/>
            <a:ext cx="4798241" cy="5189516"/>
            <a:chOff x="0" y="0"/>
            <a:chExt cx="18751238" cy="20280321"/>
          </a:xfrm>
        </p:grpSpPr>
        <p:sp>
          <p:nvSpPr>
            <p:cNvPr id="3" name="Freeform 3"/>
            <p:cNvSpPr/>
            <p:nvPr/>
          </p:nvSpPr>
          <p:spPr>
            <a:xfrm>
              <a:off x="72390" y="72390"/>
              <a:ext cx="18606457" cy="20135541"/>
            </a:xfrm>
            <a:custGeom>
              <a:avLst/>
              <a:gdLst/>
              <a:ahLst/>
              <a:cxnLst/>
              <a:rect l="l" t="t" r="r" b="b"/>
              <a:pathLst>
                <a:path w="18606457" h="20135541">
                  <a:moveTo>
                    <a:pt x="0" y="0"/>
                  </a:moveTo>
                  <a:lnTo>
                    <a:pt x="18606457" y="0"/>
                  </a:lnTo>
                  <a:lnTo>
                    <a:pt x="18606457" y="20135541"/>
                  </a:lnTo>
                  <a:lnTo>
                    <a:pt x="0" y="20135541"/>
                  </a:lnTo>
                  <a:lnTo>
                    <a:pt x="0" y="0"/>
                  </a:lnTo>
                  <a:close/>
                </a:path>
              </a:pathLst>
            </a:custGeom>
            <a:solidFill>
              <a:srgbClr val="FFFFFF"/>
            </a:solidFill>
          </p:spPr>
        </p:sp>
        <p:sp>
          <p:nvSpPr>
            <p:cNvPr id="4" name="Freeform 4"/>
            <p:cNvSpPr/>
            <p:nvPr/>
          </p:nvSpPr>
          <p:spPr>
            <a:xfrm>
              <a:off x="0" y="0"/>
              <a:ext cx="18751238" cy="20280320"/>
            </a:xfrm>
            <a:custGeom>
              <a:avLst/>
              <a:gdLst/>
              <a:ahLst/>
              <a:cxnLst/>
              <a:rect l="l" t="t" r="r" b="b"/>
              <a:pathLst>
                <a:path w="18751238" h="20280320">
                  <a:moveTo>
                    <a:pt x="18606458" y="20135540"/>
                  </a:moveTo>
                  <a:lnTo>
                    <a:pt x="18751238" y="20135540"/>
                  </a:lnTo>
                  <a:lnTo>
                    <a:pt x="18751238" y="20280320"/>
                  </a:lnTo>
                  <a:lnTo>
                    <a:pt x="18606458" y="20280320"/>
                  </a:lnTo>
                  <a:lnTo>
                    <a:pt x="18606458" y="20135540"/>
                  </a:lnTo>
                  <a:close/>
                  <a:moveTo>
                    <a:pt x="0" y="144780"/>
                  </a:moveTo>
                  <a:lnTo>
                    <a:pt x="144780" y="144780"/>
                  </a:lnTo>
                  <a:lnTo>
                    <a:pt x="144780" y="20135541"/>
                  </a:lnTo>
                  <a:lnTo>
                    <a:pt x="0" y="20135541"/>
                  </a:lnTo>
                  <a:lnTo>
                    <a:pt x="0" y="144780"/>
                  </a:lnTo>
                  <a:close/>
                  <a:moveTo>
                    <a:pt x="0" y="20135541"/>
                  </a:moveTo>
                  <a:lnTo>
                    <a:pt x="144780" y="20135541"/>
                  </a:lnTo>
                  <a:lnTo>
                    <a:pt x="144780" y="20280320"/>
                  </a:lnTo>
                  <a:lnTo>
                    <a:pt x="0" y="20280320"/>
                  </a:lnTo>
                  <a:lnTo>
                    <a:pt x="0" y="20135540"/>
                  </a:lnTo>
                  <a:close/>
                  <a:moveTo>
                    <a:pt x="18606458" y="144780"/>
                  </a:moveTo>
                  <a:lnTo>
                    <a:pt x="18751238" y="144780"/>
                  </a:lnTo>
                  <a:lnTo>
                    <a:pt x="18751238" y="20135541"/>
                  </a:lnTo>
                  <a:lnTo>
                    <a:pt x="18606458" y="20135541"/>
                  </a:lnTo>
                  <a:lnTo>
                    <a:pt x="18606458" y="144780"/>
                  </a:lnTo>
                  <a:close/>
                  <a:moveTo>
                    <a:pt x="144780" y="20135540"/>
                  </a:moveTo>
                  <a:lnTo>
                    <a:pt x="18606458" y="20135540"/>
                  </a:lnTo>
                  <a:lnTo>
                    <a:pt x="18606458" y="20280320"/>
                  </a:lnTo>
                  <a:lnTo>
                    <a:pt x="144780" y="20280320"/>
                  </a:lnTo>
                  <a:lnTo>
                    <a:pt x="144780" y="20135540"/>
                  </a:lnTo>
                  <a:close/>
                  <a:moveTo>
                    <a:pt x="18606458" y="0"/>
                  </a:moveTo>
                  <a:lnTo>
                    <a:pt x="18751238" y="0"/>
                  </a:lnTo>
                  <a:lnTo>
                    <a:pt x="18751238" y="144780"/>
                  </a:lnTo>
                  <a:lnTo>
                    <a:pt x="18606458" y="144780"/>
                  </a:lnTo>
                  <a:lnTo>
                    <a:pt x="18606458" y="0"/>
                  </a:lnTo>
                  <a:close/>
                  <a:moveTo>
                    <a:pt x="0" y="0"/>
                  </a:moveTo>
                  <a:lnTo>
                    <a:pt x="144780" y="0"/>
                  </a:lnTo>
                  <a:lnTo>
                    <a:pt x="144780" y="144780"/>
                  </a:lnTo>
                  <a:lnTo>
                    <a:pt x="0" y="144780"/>
                  </a:lnTo>
                  <a:lnTo>
                    <a:pt x="0" y="0"/>
                  </a:lnTo>
                  <a:close/>
                  <a:moveTo>
                    <a:pt x="144780" y="0"/>
                  </a:moveTo>
                  <a:lnTo>
                    <a:pt x="18606458" y="0"/>
                  </a:lnTo>
                  <a:lnTo>
                    <a:pt x="18606458" y="144780"/>
                  </a:lnTo>
                  <a:lnTo>
                    <a:pt x="144780" y="144780"/>
                  </a:lnTo>
                  <a:lnTo>
                    <a:pt x="144780" y="0"/>
                  </a:lnTo>
                  <a:close/>
                </a:path>
              </a:pathLst>
            </a:custGeom>
            <a:solidFill>
              <a:srgbClr val="000000"/>
            </a:solidFill>
          </p:spPr>
        </p:sp>
      </p:grpSp>
      <p:grpSp>
        <p:nvGrpSpPr>
          <p:cNvPr id="5" name="Group 5"/>
          <p:cNvGrpSpPr/>
          <p:nvPr/>
        </p:nvGrpSpPr>
        <p:grpSpPr>
          <a:xfrm>
            <a:off x="12226025" y="4068784"/>
            <a:ext cx="4798241" cy="5189516"/>
            <a:chOff x="0" y="0"/>
            <a:chExt cx="18751238" cy="20280321"/>
          </a:xfrm>
        </p:grpSpPr>
        <p:sp>
          <p:nvSpPr>
            <p:cNvPr id="6" name="Freeform 6"/>
            <p:cNvSpPr/>
            <p:nvPr/>
          </p:nvSpPr>
          <p:spPr>
            <a:xfrm>
              <a:off x="72390" y="72390"/>
              <a:ext cx="18606457" cy="20135541"/>
            </a:xfrm>
            <a:custGeom>
              <a:avLst/>
              <a:gdLst/>
              <a:ahLst/>
              <a:cxnLst/>
              <a:rect l="l" t="t" r="r" b="b"/>
              <a:pathLst>
                <a:path w="18606457" h="20135541">
                  <a:moveTo>
                    <a:pt x="0" y="0"/>
                  </a:moveTo>
                  <a:lnTo>
                    <a:pt x="18606457" y="0"/>
                  </a:lnTo>
                  <a:lnTo>
                    <a:pt x="18606457" y="20135541"/>
                  </a:lnTo>
                  <a:lnTo>
                    <a:pt x="0" y="20135541"/>
                  </a:lnTo>
                  <a:lnTo>
                    <a:pt x="0" y="0"/>
                  </a:lnTo>
                  <a:close/>
                </a:path>
              </a:pathLst>
            </a:custGeom>
            <a:solidFill>
              <a:srgbClr val="FFFFFF"/>
            </a:solidFill>
          </p:spPr>
        </p:sp>
        <p:sp>
          <p:nvSpPr>
            <p:cNvPr id="7" name="Freeform 7"/>
            <p:cNvSpPr/>
            <p:nvPr/>
          </p:nvSpPr>
          <p:spPr>
            <a:xfrm>
              <a:off x="0" y="0"/>
              <a:ext cx="18751238" cy="20280320"/>
            </a:xfrm>
            <a:custGeom>
              <a:avLst/>
              <a:gdLst/>
              <a:ahLst/>
              <a:cxnLst/>
              <a:rect l="l" t="t" r="r" b="b"/>
              <a:pathLst>
                <a:path w="18751238" h="20280320">
                  <a:moveTo>
                    <a:pt x="18606458" y="20135540"/>
                  </a:moveTo>
                  <a:lnTo>
                    <a:pt x="18751238" y="20135540"/>
                  </a:lnTo>
                  <a:lnTo>
                    <a:pt x="18751238" y="20280320"/>
                  </a:lnTo>
                  <a:lnTo>
                    <a:pt x="18606458" y="20280320"/>
                  </a:lnTo>
                  <a:lnTo>
                    <a:pt x="18606458" y="20135540"/>
                  </a:lnTo>
                  <a:close/>
                  <a:moveTo>
                    <a:pt x="0" y="144780"/>
                  </a:moveTo>
                  <a:lnTo>
                    <a:pt x="144780" y="144780"/>
                  </a:lnTo>
                  <a:lnTo>
                    <a:pt x="144780" y="20135541"/>
                  </a:lnTo>
                  <a:lnTo>
                    <a:pt x="0" y="20135541"/>
                  </a:lnTo>
                  <a:lnTo>
                    <a:pt x="0" y="144780"/>
                  </a:lnTo>
                  <a:close/>
                  <a:moveTo>
                    <a:pt x="0" y="20135541"/>
                  </a:moveTo>
                  <a:lnTo>
                    <a:pt x="144780" y="20135541"/>
                  </a:lnTo>
                  <a:lnTo>
                    <a:pt x="144780" y="20280320"/>
                  </a:lnTo>
                  <a:lnTo>
                    <a:pt x="0" y="20280320"/>
                  </a:lnTo>
                  <a:lnTo>
                    <a:pt x="0" y="20135540"/>
                  </a:lnTo>
                  <a:close/>
                  <a:moveTo>
                    <a:pt x="18606458" y="144780"/>
                  </a:moveTo>
                  <a:lnTo>
                    <a:pt x="18751238" y="144780"/>
                  </a:lnTo>
                  <a:lnTo>
                    <a:pt x="18751238" y="20135541"/>
                  </a:lnTo>
                  <a:lnTo>
                    <a:pt x="18606458" y="20135541"/>
                  </a:lnTo>
                  <a:lnTo>
                    <a:pt x="18606458" y="144780"/>
                  </a:lnTo>
                  <a:close/>
                  <a:moveTo>
                    <a:pt x="144780" y="20135540"/>
                  </a:moveTo>
                  <a:lnTo>
                    <a:pt x="18606458" y="20135540"/>
                  </a:lnTo>
                  <a:lnTo>
                    <a:pt x="18606458" y="20280320"/>
                  </a:lnTo>
                  <a:lnTo>
                    <a:pt x="144780" y="20280320"/>
                  </a:lnTo>
                  <a:lnTo>
                    <a:pt x="144780" y="20135540"/>
                  </a:lnTo>
                  <a:close/>
                  <a:moveTo>
                    <a:pt x="18606458" y="0"/>
                  </a:moveTo>
                  <a:lnTo>
                    <a:pt x="18751238" y="0"/>
                  </a:lnTo>
                  <a:lnTo>
                    <a:pt x="18751238" y="144780"/>
                  </a:lnTo>
                  <a:lnTo>
                    <a:pt x="18606458" y="144780"/>
                  </a:lnTo>
                  <a:lnTo>
                    <a:pt x="18606458" y="0"/>
                  </a:lnTo>
                  <a:close/>
                  <a:moveTo>
                    <a:pt x="0" y="0"/>
                  </a:moveTo>
                  <a:lnTo>
                    <a:pt x="144780" y="0"/>
                  </a:lnTo>
                  <a:lnTo>
                    <a:pt x="144780" y="144780"/>
                  </a:lnTo>
                  <a:lnTo>
                    <a:pt x="0" y="144780"/>
                  </a:lnTo>
                  <a:lnTo>
                    <a:pt x="0" y="0"/>
                  </a:lnTo>
                  <a:close/>
                  <a:moveTo>
                    <a:pt x="144780" y="0"/>
                  </a:moveTo>
                  <a:lnTo>
                    <a:pt x="18606458" y="0"/>
                  </a:lnTo>
                  <a:lnTo>
                    <a:pt x="18606458" y="144780"/>
                  </a:lnTo>
                  <a:lnTo>
                    <a:pt x="144780" y="144780"/>
                  </a:lnTo>
                  <a:lnTo>
                    <a:pt x="144780" y="0"/>
                  </a:lnTo>
                  <a:close/>
                </a:path>
              </a:pathLst>
            </a:custGeom>
            <a:solidFill>
              <a:srgbClr val="000000"/>
            </a:solidFill>
          </p:spPr>
        </p:sp>
      </p:grpSp>
      <p:grpSp>
        <p:nvGrpSpPr>
          <p:cNvPr id="8" name="Group 8"/>
          <p:cNvGrpSpPr/>
          <p:nvPr/>
        </p:nvGrpSpPr>
        <p:grpSpPr>
          <a:xfrm>
            <a:off x="6744880" y="4068784"/>
            <a:ext cx="4798241" cy="5189516"/>
            <a:chOff x="0" y="0"/>
            <a:chExt cx="18751238" cy="20280321"/>
          </a:xfrm>
        </p:grpSpPr>
        <p:sp>
          <p:nvSpPr>
            <p:cNvPr id="9" name="Freeform 9"/>
            <p:cNvSpPr/>
            <p:nvPr/>
          </p:nvSpPr>
          <p:spPr>
            <a:xfrm>
              <a:off x="72390" y="72390"/>
              <a:ext cx="18606457" cy="20135541"/>
            </a:xfrm>
            <a:custGeom>
              <a:avLst/>
              <a:gdLst/>
              <a:ahLst/>
              <a:cxnLst/>
              <a:rect l="l" t="t" r="r" b="b"/>
              <a:pathLst>
                <a:path w="18606457" h="20135541">
                  <a:moveTo>
                    <a:pt x="0" y="0"/>
                  </a:moveTo>
                  <a:lnTo>
                    <a:pt x="18606457" y="0"/>
                  </a:lnTo>
                  <a:lnTo>
                    <a:pt x="18606457" y="20135541"/>
                  </a:lnTo>
                  <a:lnTo>
                    <a:pt x="0" y="20135541"/>
                  </a:lnTo>
                  <a:lnTo>
                    <a:pt x="0" y="0"/>
                  </a:lnTo>
                  <a:close/>
                </a:path>
              </a:pathLst>
            </a:custGeom>
            <a:solidFill>
              <a:srgbClr val="FFFFFF"/>
            </a:solidFill>
          </p:spPr>
        </p:sp>
        <p:sp>
          <p:nvSpPr>
            <p:cNvPr id="10" name="Freeform 10"/>
            <p:cNvSpPr/>
            <p:nvPr/>
          </p:nvSpPr>
          <p:spPr>
            <a:xfrm>
              <a:off x="0" y="0"/>
              <a:ext cx="18751238" cy="20280320"/>
            </a:xfrm>
            <a:custGeom>
              <a:avLst/>
              <a:gdLst/>
              <a:ahLst/>
              <a:cxnLst/>
              <a:rect l="l" t="t" r="r" b="b"/>
              <a:pathLst>
                <a:path w="18751238" h="20280320">
                  <a:moveTo>
                    <a:pt x="18606458" y="20135540"/>
                  </a:moveTo>
                  <a:lnTo>
                    <a:pt x="18751238" y="20135540"/>
                  </a:lnTo>
                  <a:lnTo>
                    <a:pt x="18751238" y="20280320"/>
                  </a:lnTo>
                  <a:lnTo>
                    <a:pt x="18606458" y="20280320"/>
                  </a:lnTo>
                  <a:lnTo>
                    <a:pt x="18606458" y="20135540"/>
                  </a:lnTo>
                  <a:close/>
                  <a:moveTo>
                    <a:pt x="0" y="144780"/>
                  </a:moveTo>
                  <a:lnTo>
                    <a:pt x="144780" y="144780"/>
                  </a:lnTo>
                  <a:lnTo>
                    <a:pt x="144780" y="20135541"/>
                  </a:lnTo>
                  <a:lnTo>
                    <a:pt x="0" y="20135541"/>
                  </a:lnTo>
                  <a:lnTo>
                    <a:pt x="0" y="144780"/>
                  </a:lnTo>
                  <a:close/>
                  <a:moveTo>
                    <a:pt x="0" y="20135541"/>
                  </a:moveTo>
                  <a:lnTo>
                    <a:pt x="144780" y="20135541"/>
                  </a:lnTo>
                  <a:lnTo>
                    <a:pt x="144780" y="20280320"/>
                  </a:lnTo>
                  <a:lnTo>
                    <a:pt x="0" y="20280320"/>
                  </a:lnTo>
                  <a:lnTo>
                    <a:pt x="0" y="20135540"/>
                  </a:lnTo>
                  <a:close/>
                  <a:moveTo>
                    <a:pt x="18606458" y="144780"/>
                  </a:moveTo>
                  <a:lnTo>
                    <a:pt x="18751238" y="144780"/>
                  </a:lnTo>
                  <a:lnTo>
                    <a:pt x="18751238" y="20135541"/>
                  </a:lnTo>
                  <a:lnTo>
                    <a:pt x="18606458" y="20135541"/>
                  </a:lnTo>
                  <a:lnTo>
                    <a:pt x="18606458" y="144780"/>
                  </a:lnTo>
                  <a:close/>
                  <a:moveTo>
                    <a:pt x="144780" y="20135540"/>
                  </a:moveTo>
                  <a:lnTo>
                    <a:pt x="18606458" y="20135540"/>
                  </a:lnTo>
                  <a:lnTo>
                    <a:pt x="18606458" y="20280320"/>
                  </a:lnTo>
                  <a:lnTo>
                    <a:pt x="144780" y="20280320"/>
                  </a:lnTo>
                  <a:lnTo>
                    <a:pt x="144780" y="20135540"/>
                  </a:lnTo>
                  <a:close/>
                  <a:moveTo>
                    <a:pt x="18606458" y="0"/>
                  </a:moveTo>
                  <a:lnTo>
                    <a:pt x="18751238" y="0"/>
                  </a:lnTo>
                  <a:lnTo>
                    <a:pt x="18751238" y="144780"/>
                  </a:lnTo>
                  <a:lnTo>
                    <a:pt x="18606458" y="144780"/>
                  </a:lnTo>
                  <a:lnTo>
                    <a:pt x="18606458" y="0"/>
                  </a:lnTo>
                  <a:close/>
                  <a:moveTo>
                    <a:pt x="0" y="0"/>
                  </a:moveTo>
                  <a:lnTo>
                    <a:pt x="144780" y="0"/>
                  </a:lnTo>
                  <a:lnTo>
                    <a:pt x="144780" y="144780"/>
                  </a:lnTo>
                  <a:lnTo>
                    <a:pt x="0" y="144780"/>
                  </a:lnTo>
                  <a:lnTo>
                    <a:pt x="0" y="0"/>
                  </a:lnTo>
                  <a:close/>
                  <a:moveTo>
                    <a:pt x="144780" y="0"/>
                  </a:moveTo>
                  <a:lnTo>
                    <a:pt x="18606458" y="0"/>
                  </a:lnTo>
                  <a:lnTo>
                    <a:pt x="18606458" y="144780"/>
                  </a:lnTo>
                  <a:lnTo>
                    <a:pt x="144780" y="144780"/>
                  </a:lnTo>
                  <a:lnTo>
                    <a:pt x="144780" y="0"/>
                  </a:lnTo>
                  <a:close/>
                </a:path>
              </a:pathLst>
            </a:custGeom>
            <a:solidFill>
              <a:srgbClr val="000000"/>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35179" y="1227517"/>
            <a:ext cx="2720513" cy="2841267"/>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77864" y="1575045"/>
            <a:ext cx="2454970" cy="2313809"/>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58856" y="808728"/>
            <a:ext cx="3678845" cy="3678845"/>
          </a:xfrm>
          <a:prstGeom prst="rect">
            <a:avLst/>
          </a:prstGeom>
        </p:spPr>
      </p:pic>
      <p:sp>
        <p:nvSpPr>
          <p:cNvPr id="14" name="TextBox 14"/>
          <p:cNvSpPr txBox="1"/>
          <p:nvPr/>
        </p:nvSpPr>
        <p:spPr>
          <a:xfrm>
            <a:off x="287474" y="390516"/>
            <a:ext cx="12278761" cy="898819"/>
          </a:xfrm>
          <a:prstGeom prst="rect">
            <a:avLst/>
          </a:prstGeom>
        </p:spPr>
        <p:txBody>
          <a:bodyPr lIns="0" tIns="0" rIns="0" bIns="0" rtlCol="0" anchor="t">
            <a:spAutoFit/>
          </a:bodyPr>
          <a:lstStyle/>
          <a:p>
            <a:pPr marL="0" lvl="0" indent="0" algn="ctr">
              <a:lnSpc>
                <a:spcPts val="5326"/>
              </a:lnSpc>
              <a:spcBef>
                <a:spcPct val="0"/>
              </a:spcBef>
            </a:pPr>
            <a:r>
              <a:rPr lang="en-US" sz="5853">
                <a:solidFill>
                  <a:srgbClr val="000000"/>
                </a:solidFill>
                <a:latin typeface="Agrandir Black"/>
              </a:rPr>
              <a:t>RISK SCENARIO:PHISHING</a:t>
            </a:r>
          </a:p>
        </p:txBody>
      </p:sp>
      <p:grpSp>
        <p:nvGrpSpPr>
          <p:cNvPr id="15" name="Group 15"/>
          <p:cNvGrpSpPr/>
          <p:nvPr/>
        </p:nvGrpSpPr>
        <p:grpSpPr>
          <a:xfrm>
            <a:off x="1470274" y="4964032"/>
            <a:ext cx="4385161" cy="4079787"/>
            <a:chOff x="0" y="-9525"/>
            <a:chExt cx="5846881" cy="5439716"/>
          </a:xfrm>
        </p:grpSpPr>
        <p:sp>
          <p:nvSpPr>
            <p:cNvPr id="16" name="TextBox 16"/>
            <p:cNvSpPr txBox="1"/>
            <p:nvPr/>
          </p:nvSpPr>
          <p:spPr>
            <a:xfrm>
              <a:off x="0" y="1991472"/>
              <a:ext cx="5846881" cy="3438719"/>
            </a:xfrm>
            <a:prstGeom prst="rect">
              <a:avLst/>
            </a:prstGeom>
          </p:spPr>
          <p:txBody>
            <a:bodyPr lIns="0" tIns="0" rIns="0" bIns="0" rtlCol="0" anchor="t">
              <a:spAutoFit/>
            </a:bodyPr>
            <a:lstStyle/>
            <a:p>
              <a:pPr marL="0" lvl="0" indent="0" algn="ctr">
                <a:lnSpc>
                  <a:spcPts val="4073"/>
                </a:lnSpc>
                <a:spcBef>
                  <a:spcPct val="0"/>
                </a:spcBef>
              </a:pPr>
              <a:r>
                <a:rPr lang="en-US" sz="2909" dirty="0">
                  <a:solidFill>
                    <a:srgbClr val="000000"/>
                  </a:solidFill>
                  <a:latin typeface="Anonymous Pro Bold"/>
                </a:rPr>
                <a:t>Pridepoint staff clicked on a phishing link in staff email unknowingly due to lack of training</a:t>
              </a:r>
            </a:p>
          </p:txBody>
        </p:sp>
        <p:sp>
          <p:nvSpPr>
            <p:cNvPr id="17" name="TextBox 17"/>
            <p:cNvSpPr txBox="1"/>
            <p:nvPr/>
          </p:nvSpPr>
          <p:spPr>
            <a:xfrm>
              <a:off x="0" y="-9525"/>
              <a:ext cx="5846881" cy="2036108"/>
            </a:xfrm>
            <a:prstGeom prst="rect">
              <a:avLst/>
            </a:prstGeom>
          </p:spPr>
          <p:txBody>
            <a:bodyPr lIns="0" tIns="0" rIns="0" bIns="0" rtlCol="0" anchor="t">
              <a:spAutoFit/>
            </a:bodyPr>
            <a:lstStyle/>
            <a:p>
              <a:pPr marL="0" lvl="0" indent="0" algn="ctr">
                <a:lnSpc>
                  <a:spcPts val="9078"/>
                </a:lnSpc>
                <a:spcBef>
                  <a:spcPct val="0"/>
                </a:spcBef>
              </a:pPr>
              <a:r>
                <a:rPr lang="en-US" sz="9975" u="none">
                  <a:solidFill>
                    <a:srgbClr val="000000"/>
                  </a:solidFill>
                  <a:latin typeface="Agrandir Black"/>
                </a:rPr>
                <a:t>1</a:t>
              </a:r>
            </a:p>
          </p:txBody>
        </p:sp>
      </p:grpSp>
      <p:grpSp>
        <p:nvGrpSpPr>
          <p:cNvPr id="18" name="Group 18"/>
          <p:cNvGrpSpPr/>
          <p:nvPr/>
        </p:nvGrpSpPr>
        <p:grpSpPr>
          <a:xfrm>
            <a:off x="7009635" y="4971176"/>
            <a:ext cx="4268729" cy="3467991"/>
            <a:chOff x="0" y="0"/>
            <a:chExt cx="5691639" cy="4623988"/>
          </a:xfrm>
        </p:grpSpPr>
        <p:sp>
          <p:nvSpPr>
            <p:cNvPr id="19" name="TextBox 19"/>
            <p:cNvSpPr txBox="1"/>
            <p:nvPr/>
          </p:nvSpPr>
          <p:spPr>
            <a:xfrm>
              <a:off x="0" y="2406482"/>
              <a:ext cx="5691639" cy="2217507"/>
            </a:xfrm>
            <a:prstGeom prst="rect">
              <a:avLst/>
            </a:prstGeom>
          </p:spPr>
          <p:txBody>
            <a:bodyPr lIns="0" tIns="0" rIns="0" bIns="0" rtlCol="0" anchor="t">
              <a:spAutoFit/>
            </a:bodyPr>
            <a:lstStyle/>
            <a:p>
              <a:pPr marL="0" lvl="0" indent="0" algn="ctr">
                <a:lnSpc>
                  <a:spcPts val="4493"/>
                </a:lnSpc>
                <a:spcBef>
                  <a:spcPct val="0"/>
                </a:spcBef>
              </a:pPr>
              <a:r>
                <a:rPr lang="en-US" sz="3209" dirty="0">
                  <a:solidFill>
                    <a:srgbClr val="000000"/>
                  </a:solidFill>
                  <a:latin typeface="Anonymous Pro Bold"/>
                </a:rPr>
                <a:t>Malware was installed on Pridepoint computer</a:t>
              </a:r>
            </a:p>
          </p:txBody>
        </p:sp>
        <p:sp>
          <p:nvSpPr>
            <p:cNvPr id="20" name="TextBox 20"/>
            <p:cNvSpPr txBox="1"/>
            <p:nvPr/>
          </p:nvSpPr>
          <p:spPr>
            <a:xfrm>
              <a:off x="0" y="-9525"/>
              <a:ext cx="5691639" cy="2035487"/>
            </a:xfrm>
            <a:prstGeom prst="rect">
              <a:avLst/>
            </a:prstGeom>
          </p:spPr>
          <p:txBody>
            <a:bodyPr lIns="0" tIns="0" rIns="0" bIns="0" rtlCol="0" anchor="t">
              <a:spAutoFit/>
            </a:bodyPr>
            <a:lstStyle/>
            <a:p>
              <a:pPr marL="0" lvl="0" indent="0" algn="ctr">
                <a:lnSpc>
                  <a:spcPts val="9078"/>
                </a:lnSpc>
                <a:spcBef>
                  <a:spcPct val="0"/>
                </a:spcBef>
              </a:pPr>
              <a:r>
                <a:rPr lang="en-US" sz="9975" u="none">
                  <a:solidFill>
                    <a:srgbClr val="000000"/>
                  </a:solidFill>
                  <a:latin typeface="Agrandir Black"/>
                </a:rPr>
                <a:t>2</a:t>
              </a:r>
            </a:p>
          </p:txBody>
        </p:sp>
      </p:grpSp>
      <p:grpSp>
        <p:nvGrpSpPr>
          <p:cNvPr id="21" name="Group 21"/>
          <p:cNvGrpSpPr/>
          <p:nvPr/>
        </p:nvGrpSpPr>
        <p:grpSpPr>
          <a:xfrm>
            <a:off x="12777864" y="4323036"/>
            <a:ext cx="3694562" cy="4116132"/>
            <a:chOff x="0" y="0"/>
            <a:chExt cx="4926083" cy="5488176"/>
          </a:xfrm>
        </p:grpSpPr>
        <p:sp>
          <p:nvSpPr>
            <p:cNvPr id="22" name="TextBox 22"/>
            <p:cNvSpPr txBox="1"/>
            <p:nvPr/>
          </p:nvSpPr>
          <p:spPr>
            <a:xfrm>
              <a:off x="0" y="2532992"/>
              <a:ext cx="4926083" cy="2955184"/>
            </a:xfrm>
            <a:prstGeom prst="rect">
              <a:avLst/>
            </a:prstGeom>
          </p:spPr>
          <p:txBody>
            <a:bodyPr lIns="0" tIns="0" rIns="0" bIns="0" rtlCol="0" anchor="t">
              <a:spAutoFit/>
            </a:bodyPr>
            <a:lstStyle/>
            <a:p>
              <a:pPr marL="0" lvl="0" indent="0" algn="ctr">
                <a:lnSpc>
                  <a:spcPts val="4493"/>
                </a:lnSpc>
                <a:spcBef>
                  <a:spcPct val="0"/>
                </a:spcBef>
              </a:pPr>
              <a:r>
                <a:rPr lang="en-US" sz="3209" dirty="0">
                  <a:solidFill>
                    <a:srgbClr val="000000"/>
                  </a:solidFill>
                  <a:latin typeface="Anonymous Pro Bold"/>
                </a:rPr>
                <a:t>Hacker was able to get sensitive information of Pridepoint</a:t>
              </a:r>
            </a:p>
          </p:txBody>
        </p:sp>
        <p:sp>
          <p:nvSpPr>
            <p:cNvPr id="23" name="TextBox 23"/>
            <p:cNvSpPr txBox="1"/>
            <p:nvPr/>
          </p:nvSpPr>
          <p:spPr>
            <a:xfrm>
              <a:off x="0" y="-9525"/>
              <a:ext cx="4926083" cy="2036108"/>
            </a:xfrm>
            <a:prstGeom prst="rect">
              <a:avLst/>
            </a:prstGeom>
          </p:spPr>
          <p:txBody>
            <a:bodyPr lIns="0" tIns="0" rIns="0" bIns="0" rtlCol="0" anchor="t">
              <a:spAutoFit/>
            </a:bodyPr>
            <a:lstStyle/>
            <a:p>
              <a:pPr marL="0" lvl="0" indent="0" algn="ctr">
                <a:lnSpc>
                  <a:spcPts val="9078"/>
                </a:lnSpc>
                <a:spcBef>
                  <a:spcPct val="0"/>
                </a:spcBef>
              </a:pPr>
              <a:r>
                <a:rPr lang="en-US" sz="9975" u="none">
                  <a:solidFill>
                    <a:srgbClr val="000000"/>
                  </a:solidFill>
                  <a:latin typeface="Agrandir Black"/>
                </a:rPr>
                <a:t>3</a:t>
              </a:r>
            </a:p>
          </p:txBody>
        </p:sp>
      </p:grpSp>
      <p:sp>
        <p:nvSpPr>
          <p:cNvPr id="24" name="TextBox 24"/>
          <p:cNvSpPr txBox="1"/>
          <p:nvPr/>
        </p:nvSpPr>
        <p:spPr>
          <a:xfrm>
            <a:off x="-1252903" y="1560892"/>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event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F9F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07583" y="2863785"/>
            <a:ext cx="4938438" cy="4937875"/>
            <a:chOff x="0" y="0"/>
            <a:chExt cx="6350013" cy="6349289"/>
          </a:xfrm>
        </p:grpSpPr>
        <p:sp>
          <p:nvSpPr>
            <p:cNvPr id="3" name="Freeform 3"/>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solidFill>
              <a:srgbClr val="969200"/>
            </a:solidFill>
          </p:spPr>
        </p:sp>
      </p:grpSp>
      <p:grpSp>
        <p:nvGrpSpPr>
          <p:cNvPr id="4" name="Group 4"/>
          <p:cNvGrpSpPr>
            <a:grpSpLocks noChangeAspect="1"/>
          </p:cNvGrpSpPr>
          <p:nvPr/>
        </p:nvGrpSpPr>
        <p:grpSpPr>
          <a:xfrm>
            <a:off x="12141979" y="2863785"/>
            <a:ext cx="4938438" cy="4937875"/>
            <a:chOff x="0" y="0"/>
            <a:chExt cx="6350013" cy="6349289"/>
          </a:xfrm>
        </p:grpSpPr>
        <p:sp>
          <p:nvSpPr>
            <p:cNvPr id="5" name="Freeform 5"/>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solidFill>
              <a:srgbClr val="969200"/>
            </a:solidFill>
          </p:spPr>
        </p:sp>
      </p:grpSp>
      <p:grpSp>
        <p:nvGrpSpPr>
          <p:cNvPr id="6" name="Group 6"/>
          <p:cNvGrpSpPr>
            <a:grpSpLocks noChangeAspect="1"/>
          </p:cNvGrpSpPr>
          <p:nvPr/>
        </p:nvGrpSpPr>
        <p:grpSpPr>
          <a:xfrm>
            <a:off x="6674781" y="2863785"/>
            <a:ext cx="4938438" cy="4937875"/>
            <a:chOff x="0" y="0"/>
            <a:chExt cx="6350013" cy="6349289"/>
          </a:xfrm>
        </p:grpSpPr>
        <p:sp>
          <p:nvSpPr>
            <p:cNvPr id="7" name="Freeform 7"/>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solidFill>
              <a:srgbClr val="969200"/>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3685" y="3188659"/>
            <a:ext cx="4052525" cy="4052525"/>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24473" y="3086100"/>
            <a:ext cx="2767203" cy="4114800"/>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052717" y="2863785"/>
            <a:ext cx="3116961" cy="4114800"/>
          </a:xfrm>
          <a:prstGeom prst="rect">
            <a:avLst/>
          </a:prstGeom>
        </p:spPr>
      </p:pic>
      <p:sp>
        <p:nvSpPr>
          <p:cNvPr id="11" name="TextBox 11"/>
          <p:cNvSpPr txBox="1"/>
          <p:nvPr/>
        </p:nvSpPr>
        <p:spPr>
          <a:xfrm>
            <a:off x="1230585" y="8151126"/>
            <a:ext cx="4601154" cy="1072000"/>
          </a:xfrm>
          <a:prstGeom prst="rect">
            <a:avLst/>
          </a:prstGeom>
        </p:spPr>
        <p:txBody>
          <a:bodyPr lIns="0" tIns="0" rIns="0" bIns="0" rtlCol="0" anchor="t">
            <a:spAutoFit/>
          </a:bodyPr>
          <a:lstStyle/>
          <a:p>
            <a:pPr algn="ctr">
              <a:lnSpc>
                <a:spcPts val="2829"/>
              </a:lnSpc>
            </a:pPr>
            <a:r>
              <a:rPr lang="en-US" sz="2829" spc="243">
                <a:solidFill>
                  <a:srgbClr val="992800"/>
                </a:solidFill>
                <a:latin typeface="Lucky Bones"/>
              </a:rPr>
              <a:t>CUSTOMER'S SENSITIVE INFORMATION MAY BE LEAKED</a:t>
            </a:r>
          </a:p>
        </p:txBody>
      </p:sp>
      <p:sp>
        <p:nvSpPr>
          <p:cNvPr id="12" name="TextBox 12"/>
          <p:cNvSpPr txBox="1"/>
          <p:nvPr/>
        </p:nvSpPr>
        <p:spPr>
          <a:xfrm>
            <a:off x="6843423" y="8160651"/>
            <a:ext cx="4601154" cy="1121967"/>
          </a:xfrm>
          <a:prstGeom prst="rect">
            <a:avLst/>
          </a:prstGeom>
        </p:spPr>
        <p:txBody>
          <a:bodyPr lIns="0" tIns="0" rIns="0" bIns="0" rtlCol="0" anchor="t">
            <a:spAutoFit/>
          </a:bodyPr>
          <a:lstStyle/>
          <a:p>
            <a:pPr algn="ctr">
              <a:lnSpc>
                <a:spcPts val="2929"/>
              </a:lnSpc>
            </a:pPr>
            <a:r>
              <a:rPr lang="en-US" sz="2929" spc="251" dirty="0">
                <a:solidFill>
                  <a:srgbClr val="992800"/>
                </a:solidFill>
                <a:latin typeface="Lucky Bones"/>
              </a:rPr>
              <a:t>HACKER MAY USE INFORMATION TO GAIN ACCESS TO PRIDEPOINT</a:t>
            </a:r>
          </a:p>
        </p:txBody>
      </p:sp>
      <p:sp>
        <p:nvSpPr>
          <p:cNvPr id="13" name="TextBox 13"/>
          <p:cNvSpPr txBox="1"/>
          <p:nvPr/>
        </p:nvSpPr>
        <p:spPr>
          <a:xfrm>
            <a:off x="12310621" y="8151126"/>
            <a:ext cx="4601154" cy="1162805"/>
          </a:xfrm>
          <a:prstGeom prst="rect">
            <a:avLst/>
          </a:prstGeom>
        </p:spPr>
        <p:txBody>
          <a:bodyPr lIns="0" tIns="0" rIns="0" bIns="0" rtlCol="0" anchor="t">
            <a:spAutoFit/>
          </a:bodyPr>
          <a:lstStyle/>
          <a:p>
            <a:pPr algn="ctr">
              <a:lnSpc>
                <a:spcPts val="3029"/>
              </a:lnSpc>
            </a:pPr>
            <a:r>
              <a:rPr lang="en-US" sz="3029" spc="260" dirty="0">
                <a:solidFill>
                  <a:srgbClr val="992800"/>
                </a:solidFill>
                <a:latin typeface="Lucky Bones"/>
              </a:rPr>
              <a:t>HACKER MAY THREATEN PRIDEPOINT FOR MONEY</a:t>
            </a:r>
          </a:p>
        </p:txBody>
      </p:sp>
      <p:sp>
        <p:nvSpPr>
          <p:cNvPr id="14" name="TextBox 14"/>
          <p:cNvSpPr txBox="1"/>
          <p:nvPr/>
        </p:nvSpPr>
        <p:spPr>
          <a:xfrm>
            <a:off x="463919" y="400041"/>
            <a:ext cx="11846702" cy="858002"/>
          </a:xfrm>
          <a:prstGeom prst="rect">
            <a:avLst/>
          </a:prstGeom>
        </p:spPr>
        <p:txBody>
          <a:bodyPr lIns="0" tIns="0" rIns="0" bIns="0" rtlCol="0" anchor="t">
            <a:spAutoFit/>
          </a:bodyPr>
          <a:lstStyle/>
          <a:p>
            <a:pPr marL="0" lvl="0" indent="0" algn="ctr">
              <a:lnSpc>
                <a:spcPts val="5139"/>
              </a:lnSpc>
              <a:spcBef>
                <a:spcPct val="0"/>
              </a:spcBef>
            </a:pPr>
            <a:r>
              <a:rPr lang="en-US" sz="5647">
                <a:solidFill>
                  <a:srgbClr val="000000"/>
                </a:solidFill>
                <a:latin typeface="Agrandir Black"/>
              </a:rPr>
              <a:t>RISK SCENARIO:PHISHING</a:t>
            </a:r>
          </a:p>
        </p:txBody>
      </p:sp>
      <p:sp>
        <p:nvSpPr>
          <p:cNvPr id="15" name="TextBox 15"/>
          <p:cNvSpPr txBox="1"/>
          <p:nvPr/>
        </p:nvSpPr>
        <p:spPr>
          <a:xfrm>
            <a:off x="-994772" y="1692727"/>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Threat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9CFA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176" t="8266" r="6386" b="6812"/>
          <a:stretch>
            <a:fillRect/>
          </a:stretch>
        </p:blipFill>
        <p:spPr>
          <a:xfrm>
            <a:off x="11330639" y="-2183040"/>
            <a:ext cx="15432500" cy="1465308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8125" y="3108538"/>
            <a:ext cx="1034117" cy="103411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4733333"/>
            <a:ext cx="1034117" cy="103411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6234622"/>
            <a:ext cx="1034117" cy="103411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8125" y="7951260"/>
            <a:ext cx="1034117" cy="103411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531632" y="5767450"/>
            <a:ext cx="3266696" cy="3589776"/>
          </a:xfrm>
          <a:prstGeom prst="rect">
            <a:avLst/>
          </a:prstGeom>
        </p:spPr>
      </p:pic>
      <p:sp>
        <p:nvSpPr>
          <p:cNvPr id="8" name="TextBox 8"/>
          <p:cNvSpPr txBox="1"/>
          <p:nvPr/>
        </p:nvSpPr>
        <p:spPr>
          <a:xfrm>
            <a:off x="2062817" y="3429086"/>
            <a:ext cx="8953151" cy="433903"/>
          </a:xfrm>
          <a:prstGeom prst="rect">
            <a:avLst/>
          </a:prstGeom>
        </p:spPr>
        <p:txBody>
          <a:bodyPr lIns="0" tIns="0" rIns="0" bIns="0" rtlCol="0" anchor="t">
            <a:spAutoFit/>
          </a:bodyPr>
          <a:lstStyle/>
          <a:p>
            <a:pPr>
              <a:lnSpc>
                <a:spcPts val="3207"/>
              </a:lnSpc>
              <a:spcBef>
                <a:spcPct val="0"/>
              </a:spcBef>
            </a:pPr>
            <a:r>
              <a:rPr lang="en-US" sz="3207" spc="3">
                <a:solidFill>
                  <a:srgbClr val="992800"/>
                </a:solidFill>
                <a:latin typeface="Poppins Medium"/>
              </a:rPr>
              <a:t>Business </a:t>
            </a:r>
            <a:r>
              <a:rPr lang="en-US" sz="3207" spc="3">
                <a:solidFill>
                  <a:srgbClr val="992800"/>
                </a:solidFill>
                <a:latin typeface="Poppins Medium Bold"/>
              </a:rPr>
              <a:t>cannot </a:t>
            </a:r>
            <a:r>
              <a:rPr lang="en-US" sz="3207" spc="3">
                <a:solidFill>
                  <a:srgbClr val="992800"/>
                </a:solidFill>
                <a:latin typeface="Poppins Medium"/>
              </a:rPr>
              <a:t>operate normally</a:t>
            </a:r>
          </a:p>
        </p:txBody>
      </p:sp>
      <p:sp>
        <p:nvSpPr>
          <p:cNvPr id="9" name="TextBox 9"/>
          <p:cNvSpPr txBox="1"/>
          <p:nvPr/>
        </p:nvSpPr>
        <p:spPr>
          <a:xfrm>
            <a:off x="2250936" y="5057252"/>
            <a:ext cx="5843251" cy="433903"/>
          </a:xfrm>
          <a:prstGeom prst="rect">
            <a:avLst/>
          </a:prstGeom>
        </p:spPr>
        <p:txBody>
          <a:bodyPr lIns="0" tIns="0" rIns="0" bIns="0" rtlCol="0" anchor="t">
            <a:spAutoFit/>
          </a:bodyPr>
          <a:lstStyle/>
          <a:p>
            <a:pPr>
              <a:lnSpc>
                <a:spcPts val="3207"/>
              </a:lnSpc>
              <a:spcBef>
                <a:spcPct val="0"/>
              </a:spcBef>
            </a:pPr>
            <a:r>
              <a:rPr lang="en-US" sz="3207" spc="3">
                <a:solidFill>
                  <a:srgbClr val="992800"/>
                </a:solidFill>
                <a:latin typeface="Poppins Medium"/>
              </a:rPr>
              <a:t>Sensitive information </a:t>
            </a:r>
            <a:r>
              <a:rPr lang="en-US" sz="3207" spc="3">
                <a:solidFill>
                  <a:srgbClr val="992800"/>
                </a:solidFill>
                <a:latin typeface="Poppins Medium Bold"/>
              </a:rPr>
              <a:t>stolen</a:t>
            </a:r>
            <a:r>
              <a:rPr lang="en-US" sz="3207" spc="3">
                <a:solidFill>
                  <a:srgbClr val="992800"/>
                </a:solidFill>
                <a:latin typeface="Poppins Medium"/>
              </a:rPr>
              <a:t> </a:t>
            </a:r>
          </a:p>
        </p:txBody>
      </p:sp>
      <p:sp>
        <p:nvSpPr>
          <p:cNvPr id="10" name="TextBox 10"/>
          <p:cNvSpPr txBox="1"/>
          <p:nvPr/>
        </p:nvSpPr>
        <p:spPr>
          <a:xfrm>
            <a:off x="2479277" y="6605057"/>
            <a:ext cx="4556241" cy="433870"/>
          </a:xfrm>
          <a:prstGeom prst="rect">
            <a:avLst/>
          </a:prstGeom>
        </p:spPr>
        <p:txBody>
          <a:bodyPr lIns="0" tIns="0" rIns="0" bIns="0" rtlCol="0" anchor="t">
            <a:spAutoFit/>
          </a:bodyPr>
          <a:lstStyle/>
          <a:p>
            <a:pPr>
              <a:lnSpc>
                <a:spcPts val="3207"/>
              </a:lnSpc>
              <a:spcBef>
                <a:spcPct val="0"/>
              </a:spcBef>
            </a:pPr>
            <a:r>
              <a:rPr lang="en-US" sz="3207" spc="3">
                <a:solidFill>
                  <a:srgbClr val="992800"/>
                </a:solidFill>
                <a:latin typeface="Poppins Medium Bold"/>
              </a:rPr>
              <a:t>Loss</a:t>
            </a:r>
            <a:r>
              <a:rPr lang="en-US" sz="3207" spc="3">
                <a:solidFill>
                  <a:srgbClr val="992800"/>
                </a:solidFill>
                <a:latin typeface="Poppins Medium"/>
              </a:rPr>
              <a:t> of </a:t>
            </a:r>
            <a:r>
              <a:rPr lang="en-US" sz="3207" spc="3">
                <a:solidFill>
                  <a:srgbClr val="992800"/>
                </a:solidFill>
                <a:latin typeface="Poppins Medium Bold"/>
              </a:rPr>
              <a:t>customers</a:t>
            </a:r>
          </a:p>
        </p:txBody>
      </p:sp>
      <p:sp>
        <p:nvSpPr>
          <p:cNvPr id="11" name="TextBox 11"/>
          <p:cNvSpPr txBox="1"/>
          <p:nvPr/>
        </p:nvSpPr>
        <p:spPr>
          <a:xfrm>
            <a:off x="2366849" y="8271808"/>
            <a:ext cx="4668669" cy="433903"/>
          </a:xfrm>
          <a:prstGeom prst="rect">
            <a:avLst/>
          </a:prstGeom>
        </p:spPr>
        <p:txBody>
          <a:bodyPr lIns="0" tIns="0" rIns="0" bIns="0" rtlCol="0" anchor="t">
            <a:spAutoFit/>
          </a:bodyPr>
          <a:lstStyle/>
          <a:p>
            <a:pPr>
              <a:lnSpc>
                <a:spcPts val="3207"/>
              </a:lnSpc>
              <a:spcBef>
                <a:spcPct val="0"/>
              </a:spcBef>
            </a:pPr>
            <a:r>
              <a:rPr lang="en-US" sz="3207" spc="3">
                <a:solidFill>
                  <a:srgbClr val="992800"/>
                </a:solidFill>
                <a:latin typeface="Poppins Medium Bold"/>
              </a:rPr>
              <a:t>Financial </a:t>
            </a:r>
            <a:r>
              <a:rPr lang="en-US" sz="3207" spc="3">
                <a:solidFill>
                  <a:srgbClr val="992800"/>
                </a:solidFill>
                <a:latin typeface="Poppins Medium"/>
              </a:rPr>
              <a:t>loss</a:t>
            </a:r>
          </a:p>
        </p:txBody>
      </p:sp>
      <p:sp>
        <p:nvSpPr>
          <p:cNvPr id="12" name="TextBox 12"/>
          <p:cNvSpPr txBox="1"/>
          <p:nvPr/>
        </p:nvSpPr>
        <p:spPr>
          <a:xfrm>
            <a:off x="287474" y="390516"/>
            <a:ext cx="10728495" cy="786541"/>
          </a:xfrm>
          <a:prstGeom prst="rect">
            <a:avLst/>
          </a:prstGeom>
        </p:spPr>
        <p:txBody>
          <a:bodyPr lIns="0" tIns="0" rIns="0" bIns="0" rtlCol="0" anchor="t">
            <a:spAutoFit/>
          </a:bodyPr>
          <a:lstStyle/>
          <a:p>
            <a:pPr marL="0" lvl="0" indent="0" algn="ctr">
              <a:lnSpc>
                <a:spcPts val="4654"/>
              </a:lnSpc>
              <a:spcBef>
                <a:spcPct val="0"/>
              </a:spcBef>
            </a:pPr>
            <a:r>
              <a:rPr lang="en-US" sz="5114">
                <a:solidFill>
                  <a:srgbClr val="000000"/>
                </a:solidFill>
                <a:latin typeface="Agrandir Black"/>
              </a:rPr>
              <a:t>RISK SCENARIO:PHISHING</a:t>
            </a:r>
          </a:p>
        </p:txBody>
      </p:sp>
      <p:sp>
        <p:nvSpPr>
          <p:cNvPr id="13" name="TextBox 13"/>
          <p:cNvSpPr txBox="1"/>
          <p:nvPr/>
        </p:nvSpPr>
        <p:spPr>
          <a:xfrm>
            <a:off x="-1031454" y="1686483"/>
            <a:ext cx="5033275" cy="1171058"/>
          </a:xfrm>
          <a:prstGeom prst="rect">
            <a:avLst/>
          </a:prstGeom>
        </p:spPr>
        <p:txBody>
          <a:bodyPr lIns="0" tIns="0" rIns="0" bIns="0" rtlCol="0" anchor="t">
            <a:spAutoFit/>
          </a:bodyPr>
          <a:lstStyle/>
          <a:p>
            <a:pPr algn="ctr">
              <a:lnSpc>
                <a:spcPts val="8108"/>
              </a:lnSpc>
            </a:pPr>
            <a:r>
              <a:rPr lang="en-US" sz="9887">
                <a:solidFill>
                  <a:srgbClr val="000000"/>
                </a:solidFill>
                <a:latin typeface="Playlist Script"/>
              </a:rPr>
              <a:t>Asset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BADB1"/>
        </a:solidFill>
        <a:effectLst/>
      </p:bgPr>
    </p:bg>
    <p:spTree>
      <p:nvGrpSpPr>
        <p:cNvPr id="1" name=""/>
        <p:cNvGrpSpPr/>
        <p:nvPr/>
      </p:nvGrpSpPr>
      <p:grpSpPr>
        <a:xfrm>
          <a:off x="0" y="0"/>
          <a:ext cx="0" cy="0"/>
          <a:chOff x="0" y="0"/>
          <a:chExt cx="0" cy="0"/>
        </a:xfrm>
      </p:grpSpPr>
      <p:grpSp>
        <p:nvGrpSpPr>
          <p:cNvPr id="2" name="Group 2"/>
          <p:cNvGrpSpPr/>
          <p:nvPr/>
        </p:nvGrpSpPr>
        <p:grpSpPr>
          <a:xfrm>
            <a:off x="568148" y="577726"/>
            <a:ext cx="17151705" cy="9131548"/>
            <a:chOff x="0" y="0"/>
            <a:chExt cx="5801935" cy="3088944"/>
          </a:xfrm>
        </p:grpSpPr>
        <p:sp>
          <p:nvSpPr>
            <p:cNvPr id="3" name="Freeform 3"/>
            <p:cNvSpPr/>
            <p:nvPr/>
          </p:nvSpPr>
          <p:spPr>
            <a:xfrm>
              <a:off x="0" y="0"/>
              <a:ext cx="5801935" cy="3088943"/>
            </a:xfrm>
            <a:custGeom>
              <a:avLst/>
              <a:gdLst/>
              <a:ahLst/>
              <a:cxnLst/>
              <a:rect l="l" t="t" r="r" b="b"/>
              <a:pathLst>
                <a:path w="5801935" h="3088943">
                  <a:moveTo>
                    <a:pt x="0" y="0"/>
                  </a:moveTo>
                  <a:lnTo>
                    <a:pt x="5801935" y="0"/>
                  </a:lnTo>
                  <a:lnTo>
                    <a:pt x="5801935" y="3088943"/>
                  </a:lnTo>
                  <a:lnTo>
                    <a:pt x="0" y="3088943"/>
                  </a:lnTo>
                  <a:close/>
                </a:path>
              </a:pathLst>
            </a:custGeom>
            <a:solidFill>
              <a:srgbClr val="F6EBE7"/>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911838" y="4463980"/>
            <a:ext cx="9509077" cy="9307009"/>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05225" y="-4318676"/>
            <a:ext cx="9087881" cy="8894764"/>
          </a:xfrm>
          <a:prstGeom prst="rect">
            <a:avLst/>
          </a:prstGeom>
        </p:spPr>
      </p:pic>
      <p:sp>
        <p:nvSpPr>
          <p:cNvPr id="6" name="TextBox 6"/>
          <p:cNvSpPr txBox="1"/>
          <p:nvPr/>
        </p:nvSpPr>
        <p:spPr>
          <a:xfrm>
            <a:off x="1028700" y="1915101"/>
            <a:ext cx="6629477" cy="2833992"/>
          </a:xfrm>
          <a:prstGeom prst="rect">
            <a:avLst/>
          </a:prstGeom>
        </p:spPr>
        <p:txBody>
          <a:bodyPr lIns="0" tIns="0" rIns="0" bIns="0" rtlCol="0" anchor="t">
            <a:spAutoFit/>
          </a:bodyPr>
          <a:lstStyle/>
          <a:p>
            <a:pPr algn="just">
              <a:lnSpc>
                <a:spcPts val="23147"/>
              </a:lnSpc>
            </a:pPr>
            <a:r>
              <a:rPr lang="en-US" sz="16533">
                <a:solidFill>
                  <a:srgbClr val="000000"/>
                </a:solidFill>
                <a:latin typeface="Code Pro Bold Bold"/>
              </a:rPr>
              <a:t>TIME</a:t>
            </a:r>
          </a:p>
        </p:txBody>
      </p:sp>
      <p:sp>
        <p:nvSpPr>
          <p:cNvPr id="7" name="TextBox 7"/>
          <p:cNvSpPr txBox="1"/>
          <p:nvPr/>
        </p:nvSpPr>
        <p:spPr>
          <a:xfrm>
            <a:off x="5597239" y="4672894"/>
            <a:ext cx="14127107" cy="1313178"/>
          </a:xfrm>
          <a:prstGeom prst="rect">
            <a:avLst/>
          </a:prstGeom>
        </p:spPr>
        <p:txBody>
          <a:bodyPr lIns="0" tIns="0" rIns="0" bIns="0" rtlCol="0" anchor="t">
            <a:spAutoFit/>
          </a:bodyPr>
          <a:lstStyle/>
          <a:p>
            <a:pPr marL="820437" lvl="1" indent="-410218" algn="just">
              <a:lnSpc>
                <a:spcPts val="5320"/>
              </a:lnSpc>
              <a:buFont typeface="Arial"/>
              <a:buChar char="•"/>
            </a:pPr>
            <a:r>
              <a:rPr lang="en-US" sz="3800">
                <a:solidFill>
                  <a:srgbClr val="000000"/>
                </a:solidFill>
                <a:latin typeface="Code Pro"/>
              </a:rPr>
              <a:t>Need longer time to detect </a:t>
            </a:r>
          </a:p>
          <a:p>
            <a:pPr marL="820437" lvl="1" indent="-410218" algn="just">
              <a:lnSpc>
                <a:spcPts val="5320"/>
              </a:lnSpc>
              <a:buFont typeface="Arial"/>
              <a:buChar char="•"/>
            </a:pPr>
            <a:r>
              <a:rPr lang="en-US" sz="3800">
                <a:solidFill>
                  <a:srgbClr val="000000"/>
                </a:solidFill>
                <a:latin typeface="Code Pro"/>
              </a:rPr>
              <a:t>Need longer time to recover loss data </a:t>
            </a:r>
          </a:p>
        </p:txBody>
      </p:sp>
      <p:sp>
        <p:nvSpPr>
          <p:cNvPr id="8" name="TextBox 8"/>
          <p:cNvSpPr txBox="1"/>
          <p:nvPr/>
        </p:nvSpPr>
        <p:spPr>
          <a:xfrm>
            <a:off x="-316815" y="732173"/>
            <a:ext cx="11973616" cy="867194"/>
          </a:xfrm>
          <a:prstGeom prst="rect">
            <a:avLst/>
          </a:prstGeom>
        </p:spPr>
        <p:txBody>
          <a:bodyPr lIns="0" tIns="0" rIns="0" bIns="0" rtlCol="0" anchor="t">
            <a:spAutoFit/>
          </a:bodyPr>
          <a:lstStyle/>
          <a:p>
            <a:pPr marL="0" lvl="0" indent="0" algn="ctr">
              <a:lnSpc>
                <a:spcPts val="5194"/>
              </a:lnSpc>
              <a:spcBef>
                <a:spcPct val="0"/>
              </a:spcBef>
            </a:pPr>
            <a:r>
              <a:rPr lang="en-US" sz="5708">
                <a:solidFill>
                  <a:srgbClr val="000000"/>
                </a:solidFill>
                <a:latin typeface="Agrandir Black"/>
              </a:rPr>
              <a:t>RISK SCENARIO:PHISHING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sp>
        <p:nvSpPr>
          <p:cNvPr id="2" name="TextBox 2"/>
          <p:cNvSpPr txBox="1"/>
          <p:nvPr/>
        </p:nvSpPr>
        <p:spPr>
          <a:xfrm>
            <a:off x="2255450" y="7326966"/>
            <a:ext cx="9525" cy="1491869"/>
          </a:xfrm>
          <a:prstGeom prst="rect">
            <a:avLst/>
          </a:prstGeom>
        </p:spPr>
        <p:txBody>
          <a:bodyPr lIns="0" tIns="0" rIns="0" bIns="0" rtlCol="0" anchor="t">
            <a:spAutoFit/>
          </a:bodyPr>
          <a:lstStyle/>
          <a:p>
            <a:pPr algn="ctr">
              <a:lnSpc>
                <a:spcPts val="3870"/>
              </a:lnSpc>
              <a:spcBef>
                <a:spcPct val="0"/>
              </a:spcBef>
            </a:pPr>
            <a:endParaRPr/>
          </a:p>
          <a:p>
            <a:pPr algn="ctr">
              <a:lnSpc>
                <a:spcPts val="3870"/>
              </a:lnSpc>
              <a:spcBef>
                <a:spcPct val="0"/>
              </a:spcBef>
            </a:pPr>
            <a:endParaRPr/>
          </a:p>
          <a:p>
            <a:pPr algn="ctr">
              <a:lnSpc>
                <a:spcPts val="3870"/>
              </a:lnSpc>
              <a:spcBef>
                <a:spcPct val="0"/>
              </a:spcBef>
            </a:pPr>
            <a:r>
              <a:rPr lang="en-US" sz="2764" spc="69">
                <a:solidFill>
                  <a:srgbClr val="5B4F47"/>
                </a:solidFill>
                <a:latin typeface="Kollektif Bold"/>
              </a:rPr>
              <a:t>​</a:t>
            </a:r>
          </a:p>
        </p:txBody>
      </p:sp>
      <p:pic>
        <p:nvPicPr>
          <p:cNvPr id="3" name="Picture 3"/>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31151" y="459120"/>
            <a:ext cx="815228" cy="821200"/>
          </a:xfrm>
          <a:prstGeom prst="rect">
            <a:avLst/>
          </a:prstGeom>
        </p:spPr>
      </p:pic>
      <p:pic>
        <p:nvPicPr>
          <p:cNvPr id="4" name="Picture 4"/>
          <p:cNvPicPr>
            <a:picLocks noChangeAspect="1"/>
          </p:cNvPicPr>
          <p:nvPr/>
        </p:nvPicPr>
        <p:blipFill>
          <a:blip r:embed="rId4">
            <a:alphaModFix amt="3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88589">
            <a:off x="9627942" y="8201618"/>
            <a:ext cx="1181173" cy="1561648"/>
          </a:xfrm>
          <a:prstGeom prst="rect">
            <a:avLst/>
          </a:prstGeom>
        </p:spPr>
      </p:pic>
      <p:pic>
        <p:nvPicPr>
          <p:cNvPr id="5" name="Picture 5"/>
          <p:cNvPicPr>
            <a:picLocks noChangeAspect="1"/>
          </p:cNvPicPr>
          <p:nvPr/>
        </p:nvPicPr>
        <p:blipFill>
          <a:blip r:embed="rId6">
            <a:alphaModFix amt="3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398259">
            <a:off x="15466918" y="224967"/>
            <a:ext cx="1637940" cy="1289505"/>
          </a:xfrm>
          <a:prstGeom prst="rect">
            <a:avLst/>
          </a:prstGeom>
        </p:spPr>
      </p:pic>
      <p:grpSp>
        <p:nvGrpSpPr>
          <p:cNvPr id="6" name="Group 6"/>
          <p:cNvGrpSpPr/>
          <p:nvPr/>
        </p:nvGrpSpPr>
        <p:grpSpPr>
          <a:xfrm>
            <a:off x="-2329822" y="1710570"/>
            <a:ext cx="7173724" cy="717372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4"/>
              </a:srgbClr>
            </a:solidFill>
          </p:spPr>
        </p:sp>
      </p:grpSp>
      <p:pic>
        <p:nvPicPr>
          <p:cNvPr id="8" name="Picture 8"/>
          <p:cNvPicPr>
            <a:picLocks noChangeAspect="1"/>
          </p:cNvPicPr>
          <p:nvPr/>
        </p:nvPicPr>
        <p:blipFill>
          <a:blip r:embed="rId8"/>
          <a:srcRect l="5521" b="17014"/>
          <a:stretch>
            <a:fillRect/>
          </a:stretch>
        </p:blipFill>
        <p:spPr>
          <a:xfrm>
            <a:off x="191204" y="7573306"/>
            <a:ext cx="3061624" cy="2621976"/>
          </a:xfrm>
          <a:prstGeom prst="rect">
            <a:avLst/>
          </a:prstGeom>
        </p:spPr>
      </p:pic>
      <p:pic>
        <p:nvPicPr>
          <p:cNvPr id="9" name="Picture 9"/>
          <p:cNvPicPr>
            <a:picLocks noChangeAspect="1"/>
          </p:cNvPicPr>
          <p:nvPr/>
        </p:nvPicPr>
        <p:blipFill>
          <a:blip r:embed="rId9"/>
          <a:srcRect/>
          <a:stretch>
            <a:fillRect/>
          </a:stretch>
        </p:blipFill>
        <p:spPr>
          <a:xfrm>
            <a:off x="9507873" y="1827801"/>
            <a:ext cx="9224803" cy="4856955"/>
          </a:xfrm>
          <a:prstGeom prst="rect">
            <a:avLst/>
          </a:prstGeom>
        </p:spPr>
      </p:pic>
      <p:pic>
        <p:nvPicPr>
          <p:cNvPr id="10" name="Picture 10"/>
          <p:cNvPicPr>
            <a:picLocks noChangeAspect="1"/>
          </p:cNvPicPr>
          <p:nvPr/>
        </p:nvPicPr>
        <p:blipFill>
          <a:blip r:embed="rId10"/>
          <a:srcRect/>
          <a:stretch>
            <a:fillRect/>
          </a:stretch>
        </p:blipFill>
        <p:spPr>
          <a:xfrm>
            <a:off x="846383" y="1710570"/>
            <a:ext cx="8297617" cy="5361998"/>
          </a:xfrm>
          <a:prstGeom prst="rect">
            <a:avLst/>
          </a:prstGeom>
        </p:spPr>
      </p:pic>
      <p:sp>
        <p:nvSpPr>
          <p:cNvPr id="11" name="TextBox 11"/>
          <p:cNvSpPr txBox="1"/>
          <p:nvPr/>
        </p:nvSpPr>
        <p:spPr>
          <a:xfrm>
            <a:off x="4458256" y="7800271"/>
            <a:ext cx="5447743" cy="1494833"/>
          </a:xfrm>
          <a:prstGeom prst="rect">
            <a:avLst/>
          </a:prstGeom>
        </p:spPr>
        <p:txBody>
          <a:bodyPr wrap="square" lIns="0" tIns="0" rIns="0" bIns="0" rtlCol="0" anchor="t">
            <a:spAutoFit/>
          </a:bodyPr>
          <a:lstStyle/>
          <a:p>
            <a:pPr algn="ctr">
              <a:lnSpc>
                <a:spcPts val="4008"/>
              </a:lnSpc>
              <a:spcBef>
                <a:spcPct val="0"/>
              </a:spcBef>
            </a:pPr>
            <a:r>
              <a:rPr lang="en-US" sz="2863" spc="171" dirty="0">
                <a:solidFill>
                  <a:srgbClr val="5B4F47"/>
                </a:solidFill>
                <a:latin typeface="Kollektif Bold"/>
              </a:rPr>
              <a:t>Impact: Severe</a:t>
            </a:r>
          </a:p>
          <a:p>
            <a:pPr algn="ctr">
              <a:lnSpc>
                <a:spcPts val="4008"/>
              </a:lnSpc>
              <a:spcBef>
                <a:spcPct val="0"/>
              </a:spcBef>
            </a:pPr>
            <a:r>
              <a:rPr lang="en-US" sz="2863" spc="171" dirty="0">
                <a:solidFill>
                  <a:srgbClr val="5B4F47"/>
                </a:solidFill>
                <a:latin typeface="Kollektif Bold"/>
              </a:rPr>
              <a:t>Probability: very Likely</a:t>
            </a:r>
          </a:p>
          <a:p>
            <a:pPr algn="ctr">
              <a:lnSpc>
                <a:spcPts val="4008"/>
              </a:lnSpc>
              <a:spcBef>
                <a:spcPct val="0"/>
              </a:spcBef>
            </a:pPr>
            <a:r>
              <a:rPr lang="en-US" sz="2863" spc="171" dirty="0">
                <a:solidFill>
                  <a:srgbClr val="5B4F47"/>
                </a:solidFill>
                <a:latin typeface="Kollektif Bold"/>
              </a:rPr>
              <a:t> </a:t>
            </a:r>
          </a:p>
        </p:txBody>
      </p:sp>
      <p:sp>
        <p:nvSpPr>
          <p:cNvPr id="12" name="TextBox 12"/>
          <p:cNvSpPr txBox="1"/>
          <p:nvPr/>
        </p:nvSpPr>
        <p:spPr>
          <a:xfrm rot="-5400000">
            <a:off x="-1012312" y="4666226"/>
            <a:ext cx="3380494" cy="664604"/>
          </a:xfrm>
          <a:prstGeom prst="rect">
            <a:avLst/>
          </a:prstGeom>
        </p:spPr>
        <p:txBody>
          <a:bodyPr lIns="0" tIns="0" rIns="0" bIns="0" rtlCol="0" anchor="t">
            <a:spAutoFit/>
          </a:bodyPr>
          <a:lstStyle/>
          <a:p>
            <a:pPr algn="ctr">
              <a:lnSpc>
                <a:spcPts val="4843"/>
              </a:lnSpc>
            </a:pPr>
            <a:r>
              <a:rPr lang="en-US" sz="3459" spc="207">
                <a:solidFill>
                  <a:srgbClr val="5B4F47"/>
                </a:solidFill>
                <a:latin typeface="Kollektif Bold"/>
              </a:rPr>
              <a:t>Probability​</a:t>
            </a:r>
          </a:p>
        </p:txBody>
      </p:sp>
      <p:sp>
        <p:nvSpPr>
          <p:cNvPr id="13" name="TextBox 13"/>
          <p:cNvSpPr txBox="1"/>
          <p:nvPr/>
        </p:nvSpPr>
        <p:spPr>
          <a:xfrm>
            <a:off x="2024482" y="7041534"/>
            <a:ext cx="1564779" cy="647065"/>
          </a:xfrm>
          <a:prstGeom prst="rect">
            <a:avLst/>
          </a:prstGeom>
        </p:spPr>
        <p:txBody>
          <a:bodyPr lIns="0" tIns="0" rIns="0" bIns="0" rtlCol="0" anchor="t">
            <a:spAutoFit/>
          </a:bodyPr>
          <a:lstStyle/>
          <a:p>
            <a:pPr algn="ctr">
              <a:lnSpc>
                <a:spcPts val="4759"/>
              </a:lnSpc>
            </a:pPr>
            <a:r>
              <a:rPr lang="en-US" sz="3399" spc="203">
                <a:solidFill>
                  <a:srgbClr val="5B4F47"/>
                </a:solidFill>
                <a:latin typeface="Kollektif Bold"/>
              </a:rPr>
              <a:t>Impact​</a:t>
            </a:r>
          </a:p>
        </p:txBody>
      </p:sp>
      <p:sp>
        <p:nvSpPr>
          <p:cNvPr id="14" name="TextBox 14"/>
          <p:cNvSpPr txBox="1"/>
          <p:nvPr/>
        </p:nvSpPr>
        <p:spPr>
          <a:xfrm>
            <a:off x="11229499" y="6835542"/>
            <a:ext cx="5781552" cy="1128579"/>
          </a:xfrm>
          <a:prstGeom prst="rect">
            <a:avLst/>
          </a:prstGeom>
        </p:spPr>
        <p:txBody>
          <a:bodyPr lIns="0" tIns="0" rIns="0" bIns="0" rtlCol="0" anchor="t">
            <a:spAutoFit/>
          </a:bodyPr>
          <a:lstStyle/>
          <a:p>
            <a:pPr algn="ctr">
              <a:lnSpc>
                <a:spcPts val="4583"/>
              </a:lnSpc>
            </a:pPr>
            <a:r>
              <a:rPr lang="en-US" sz="3274" spc="196" dirty="0">
                <a:solidFill>
                  <a:srgbClr val="5B4F47"/>
                </a:solidFill>
                <a:latin typeface="Kollektif Bold"/>
              </a:rPr>
              <a:t>Risk =Probability X Impact</a:t>
            </a:r>
          </a:p>
          <a:p>
            <a:pPr algn="ctr">
              <a:lnSpc>
                <a:spcPts val="4583"/>
              </a:lnSpc>
              <a:spcBef>
                <a:spcPct val="0"/>
              </a:spcBef>
            </a:pPr>
            <a:r>
              <a:rPr lang="en-US" sz="3274" spc="196" dirty="0">
                <a:solidFill>
                  <a:srgbClr val="5B4F47"/>
                </a:solidFill>
                <a:latin typeface="Kollektif Bold"/>
              </a:rPr>
              <a:t>4X4 = 16</a:t>
            </a:r>
          </a:p>
        </p:txBody>
      </p:sp>
      <p:sp>
        <p:nvSpPr>
          <p:cNvPr id="15" name="TextBox 15"/>
          <p:cNvSpPr txBox="1"/>
          <p:nvPr/>
        </p:nvSpPr>
        <p:spPr>
          <a:xfrm>
            <a:off x="11220495" y="8618811"/>
            <a:ext cx="6575372" cy="991870"/>
          </a:xfrm>
          <a:prstGeom prst="rect">
            <a:avLst/>
          </a:prstGeom>
        </p:spPr>
        <p:txBody>
          <a:bodyPr lIns="0" tIns="0" rIns="0" bIns="0" rtlCol="0" anchor="t">
            <a:spAutoFit/>
          </a:bodyPr>
          <a:lstStyle/>
          <a:p>
            <a:pPr algn="ctr">
              <a:lnSpc>
                <a:spcPts val="7279"/>
              </a:lnSpc>
            </a:pPr>
            <a:r>
              <a:rPr lang="en-US" sz="5199" dirty="0">
                <a:solidFill>
                  <a:srgbClr val="000000"/>
                </a:solidFill>
                <a:latin typeface="Kollektif Bold"/>
              </a:rPr>
              <a:t>Risk Level:</a:t>
            </a:r>
            <a:r>
              <a:rPr lang="en-US" sz="5199" dirty="0">
                <a:solidFill>
                  <a:srgbClr val="EB1024"/>
                </a:solidFill>
                <a:latin typeface="Kollektif Bold"/>
              </a:rPr>
              <a:t> Critical</a:t>
            </a:r>
          </a:p>
        </p:txBody>
      </p:sp>
      <p:sp>
        <p:nvSpPr>
          <p:cNvPr id="16" name="TextBox 16"/>
          <p:cNvSpPr txBox="1"/>
          <p:nvPr/>
        </p:nvSpPr>
        <p:spPr>
          <a:xfrm>
            <a:off x="-420499" y="478935"/>
            <a:ext cx="10639028" cy="780061"/>
          </a:xfrm>
          <a:prstGeom prst="rect">
            <a:avLst/>
          </a:prstGeom>
        </p:spPr>
        <p:txBody>
          <a:bodyPr lIns="0" tIns="0" rIns="0" bIns="0" rtlCol="0" anchor="t">
            <a:spAutoFit/>
          </a:bodyPr>
          <a:lstStyle/>
          <a:p>
            <a:pPr marL="0" lvl="0" indent="0" algn="ctr">
              <a:lnSpc>
                <a:spcPts val="4615"/>
              </a:lnSpc>
              <a:spcBef>
                <a:spcPct val="0"/>
              </a:spcBef>
            </a:pPr>
            <a:r>
              <a:rPr lang="en-US" sz="5072">
                <a:solidFill>
                  <a:srgbClr val="000000"/>
                </a:solidFill>
                <a:latin typeface="Agrandir Black"/>
              </a:rPr>
              <a:t>RISK MODEL :PHISHING</a:t>
            </a:r>
          </a:p>
        </p:txBody>
      </p:sp>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553591" y="2095500"/>
            <a:ext cx="1181564" cy="71263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4DF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063870" y="7212646"/>
            <a:ext cx="3932099" cy="2838260"/>
          </a:xfrm>
          <a:prstGeom prst="rect">
            <a:avLst/>
          </a:prstGeom>
        </p:spPr>
      </p:pic>
      <p:sp>
        <p:nvSpPr>
          <p:cNvPr id="3" name="TextBox 3"/>
          <p:cNvSpPr txBox="1"/>
          <p:nvPr/>
        </p:nvSpPr>
        <p:spPr>
          <a:xfrm>
            <a:off x="1493433" y="2632962"/>
            <a:ext cx="12786691" cy="639443"/>
          </a:xfrm>
          <a:prstGeom prst="rect">
            <a:avLst/>
          </a:prstGeom>
        </p:spPr>
        <p:txBody>
          <a:bodyPr lIns="0" tIns="0" rIns="0" bIns="0" rtlCol="0" anchor="t">
            <a:spAutoFit/>
          </a:bodyPr>
          <a:lstStyle/>
          <a:p>
            <a:pPr algn="ctr">
              <a:lnSpc>
                <a:spcPts val="5180"/>
              </a:lnSpc>
            </a:pPr>
            <a:r>
              <a:rPr lang="en-US" sz="3700">
                <a:solidFill>
                  <a:srgbClr val="000000"/>
                </a:solidFill>
                <a:latin typeface="Archivo Black"/>
              </a:rPr>
              <a:t> staff to be more vigilant  </a:t>
            </a:r>
          </a:p>
        </p:txBody>
      </p:sp>
      <p:sp>
        <p:nvSpPr>
          <p:cNvPr id="4" name="TextBox 4"/>
          <p:cNvSpPr txBox="1"/>
          <p:nvPr/>
        </p:nvSpPr>
        <p:spPr>
          <a:xfrm>
            <a:off x="4269689" y="4553585"/>
            <a:ext cx="14498337" cy="589915"/>
          </a:xfrm>
          <a:prstGeom prst="rect">
            <a:avLst/>
          </a:prstGeom>
        </p:spPr>
        <p:txBody>
          <a:bodyPr lIns="0" tIns="0" rIns="0" bIns="0" rtlCol="0" anchor="t">
            <a:spAutoFit/>
          </a:bodyPr>
          <a:lstStyle/>
          <a:p>
            <a:pPr algn="ctr">
              <a:lnSpc>
                <a:spcPts val="4759"/>
              </a:lnSpc>
            </a:pPr>
            <a:r>
              <a:rPr lang="en-US" sz="3399">
                <a:solidFill>
                  <a:srgbClr val="000000"/>
                </a:solidFill>
                <a:latin typeface="Archivo Black"/>
              </a:rPr>
              <a:t>email service, which includes a spam filtering service </a:t>
            </a:r>
          </a:p>
        </p:txBody>
      </p:sp>
      <p:sp>
        <p:nvSpPr>
          <p:cNvPr id="5" name="TextBox 5"/>
          <p:cNvSpPr txBox="1"/>
          <p:nvPr/>
        </p:nvSpPr>
        <p:spPr>
          <a:xfrm>
            <a:off x="433839" y="-114300"/>
            <a:ext cx="10165300" cy="1049684"/>
          </a:xfrm>
          <a:prstGeom prst="rect">
            <a:avLst/>
          </a:prstGeom>
        </p:spPr>
        <p:txBody>
          <a:bodyPr lIns="0" tIns="0" rIns="0" bIns="0" rtlCol="0" anchor="t">
            <a:spAutoFit/>
          </a:bodyPr>
          <a:lstStyle/>
          <a:p>
            <a:pPr algn="ctr">
              <a:lnSpc>
                <a:spcPts val="8592"/>
              </a:lnSpc>
            </a:pPr>
            <a:r>
              <a:rPr lang="en-US" sz="6137">
                <a:solidFill>
                  <a:srgbClr val="000000"/>
                </a:solidFill>
                <a:latin typeface="Open Sans Extra Bold"/>
              </a:rPr>
              <a:t>RISK RESPONSE:PHISHING</a:t>
            </a:r>
          </a:p>
        </p:txBody>
      </p:sp>
      <p:sp>
        <p:nvSpPr>
          <p:cNvPr id="6" name="TextBox 6"/>
          <p:cNvSpPr txBox="1"/>
          <p:nvPr/>
        </p:nvSpPr>
        <p:spPr>
          <a:xfrm>
            <a:off x="1147244" y="2219505"/>
            <a:ext cx="3507849" cy="1265066"/>
          </a:xfrm>
          <a:prstGeom prst="rect">
            <a:avLst/>
          </a:prstGeom>
        </p:spPr>
        <p:txBody>
          <a:bodyPr lIns="0" tIns="0" rIns="0" bIns="0" rtlCol="0" anchor="t">
            <a:spAutoFit/>
          </a:bodyPr>
          <a:lstStyle/>
          <a:p>
            <a:pPr algn="ctr">
              <a:lnSpc>
                <a:spcPts val="9183"/>
              </a:lnSpc>
              <a:spcBef>
                <a:spcPct val="0"/>
              </a:spcBef>
            </a:pPr>
            <a:r>
              <a:rPr lang="en-US" sz="10203">
                <a:solidFill>
                  <a:srgbClr val="363636"/>
                </a:solidFill>
                <a:latin typeface="Organic"/>
              </a:rPr>
              <a:t>TRAIN</a:t>
            </a:r>
          </a:p>
        </p:txBody>
      </p:sp>
      <p:sp>
        <p:nvSpPr>
          <p:cNvPr id="7" name="TextBox 7"/>
          <p:cNvSpPr txBox="1"/>
          <p:nvPr/>
        </p:nvSpPr>
        <p:spPr>
          <a:xfrm>
            <a:off x="-1640590" y="4343646"/>
            <a:ext cx="9083516" cy="1238249"/>
          </a:xfrm>
          <a:prstGeom prst="rect">
            <a:avLst/>
          </a:prstGeom>
        </p:spPr>
        <p:txBody>
          <a:bodyPr lIns="0" tIns="0" rIns="0" bIns="0" rtlCol="0" anchor="t">
            <a:spAutoFit/>
          </a:bodyPr>
          <a:lstStyle/>
          <a:p>
            <a:pPr algn="ctr">
              <a:lnSpc>
                <a:spcPts val="8999"/>
              </a:lnSpc>
              <a:spcBef>
                <a:spcPct val="0"/>
              </a:spcBef>
            </a:pPr>
            <a:r>
              <a:rPr lang="en-US" sz="9999">
                <a:solidFill>
                  <a:srgbClr val="000000"/>
                </a:solidFill>
                <a:latin typeface="Organic"/>
              </a:rPr>
              <a:t>UPGRADE</a:t>
            </a:r>
          </a:p>
        </p:txBody>
      </p:sp>
      <p:sp>
        <p:nvSpPr>
          <p:cNvPr id="8" name="TextBox 8"/>
          <p:cNvSpPr txBox="1"/>
          <p:nvPr/>
        </p:nvSpPr>
        <p:spPr>
          <a:xfrm>
            <a:off x="-1640590" y="6212167"/>
            <a:ext cx="9083516" cy="1238183"/>
          </a:xfrm>
          <a:prstGeom prst="rect">
            <a:avLst/>
          </a:prstGeom>
        </p:spPr>
        <p:txBody>
          <a:bodyPr lIns="0" tIns="0" rIns="0" bIns="0" rtlCol="0" anchor="t">
            <a:spAutoFit/>
          </a:bodyPr>
          <a:lstStyle/>
          <a:p>
            <a:pPr algn="ctr">
              <a:lnSpc>
                <a:spcPts val="8999"/>
              </a:lnSpc>
              <a:spcBef>
                <a:spcPct val="0"/>
              </a:spcBef>
            </a:pPr>
            <a:r>
              <a:rPr lang="en-US" sz="9999">
                <a:solidFill>
                  <a:srgbClr val="000000"/>
                </a:solidFill>
                <a:latin typeface="Organic"/>
              </a:rPr>
              <a:t>MONITOR</a:t>
            </a:r>
          </a:p>
        </p:txBody>
      </p:sp>
      <p:sp>
        <p:nvSpPr>
          <p:cNvPr id="9" name="TextBox 9"/>
          <p:cNvSpPr txBox="1"/>
          <p:nvPr/>
        </p:nvSpPr>
        <p:spPr>
          <a:xfrm>
            <a:off x="5215657" y="6360121"/>
            <a:ext cx="9714458" cy="58991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Archivo Black"/>
              </a:rPr>
              <a:t>using intrusion detection systems (IDSs)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9CFAC"/>
        </a:solidFill>
        <a:effectLst/>
      </p:bgPr>
    </p:bg>
    <p:spTree>
      <p:nvGrpSpPr>
        <p:cNvPr id="1" name=""/>
        <p:cNvGrpSpPr/>
        <p:nvPr/>
      </p:nvGrpSpPr>
      <p:grpSpPr>
        <a:xfrm>
          <a:off x="0" y="0"/>
          <a:ext cx="0" cy="0"/>
          <a:chOff x="0" y="0"/>
          <a:chExt cx="0" cy="0"/>
        </a:xfrm>
      </p:grpSpPr>
      <p:grpSp>
        <p:nvGrpSpPr>
          <p:cNvPr id="2" name="Group 2"/>
          <p:cNvGrpSpPr/>
          <p:nvPr/>
        </p:nvGrpSpPr>
        <p:grpSpPr>
          <a:xfrm>
            <a:off x="16910149" y="8847952"/>
            <a:ext cx="825500" cy="825500"/>
            <a:chOff x="0" y="0"/>
            <a:chExt cx="1100667" cy="1100667"/>
          </a:xfrm>
        </p:grpSpPr>
        <p:grpSp>
          <p:nvGrpSpPr>
            <p:cNvPr id="3" name="Group 3"/>
            <p:cNvGrpSpPr/>
            <p:nvPr/>
          </p:nvGrpSpPr>
          <p:grpSpPr>
            <a:xfrm>
              <a:off x="0" y="0"/>
              <a:ext cx="1100667" cy="1100667"/>
              <a:chOff x="0" y="0"/>
              <a:chExt cx="660400" cy="660400"/>
            </a:xfrm>
          </p:grpSpPr>
          <p:sp>
            <p:nvSpPr>
              <p:cNvPr id="4" name="Freeform 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5" name="Group 5"/>
            <p:cNvGrpSpPr/>
            <p:nvPr/>
          </p:nvGrpSpPr>
          <p:grpSpPr>
            <a:xfrm rot="-5400000">
              <a:off x="436385" y="452780"/>
              <a:ext cx="290178" cy="195107"/>
              <a:chOff x="0" y="0"/>
              <a:chExt cx="1930400" cy="1297940"/>
            </a:xfrm>
          </p:grpSpPr>
          <p:sp>
            <p:nvSpPr>
              <p:cNvPr id="6" name="Freeform 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7" name="Group 7"/>
          <p:cNvGrpSpPr/>
          <p:nvPr/>
        </p:nvGrpSpPr>
        <p:grpSpPr>
          <a:xfrm>
            <a:off x="6921403" y="2601595"/>
            <a:ext cx="5183628" cy="4835947"/>
            <a:chOff x="0" y="0"/>
            <a:chExt cx="5510350" cy="5140755"/>
          </a:xfrm>
        </p:grpSpPr>
        <p:sp>
          <p:nvSpPr>
            <p:cNvPr id="8" name="Freeform 8"/>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BADB1"/>
            </a:solidFill>
          </p:spPr>
        </p:sp>
        <p:sp>
          <p:nvSpPr>
            <p:cNvPr id="9" name="Freeform 9"/>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10" name="Group 10"/>
          <p:cNvGrpSpPr/>
          <p:nvPr/>
        </p:nvGrpSpPr>
        <p:grpSpPr>
          <a:xfrm>
            <a:off x="6522027" y="2085975"/>
            <a:ext cx="5231761" cy="5024055"/>
            <a:chOff x="0" y="0"/>
            <a:chExt cx="5561517" cy="5340719"/>
          </a:xfrm>
        </p:grpSpPr>
        <p:sp>
          <p:nvSpPr>
            <p:cNvPr id="11" name="Freeform 11"/>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12" name="Freeform 12"/>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9994" y="4611038"/>
            <a:ext cx="3480508" cy="2018695"/>
          </a:xfrm>
          <a:prstGeom prst="rect">
            <a:avLst/>
          </a:prstGeom>
        </p:spPr>
      </p:pic>
      <p:grpSp>
        <p:nvGrpSpPr>
          <p:cNvPr id="14" name="Group 14"/>
          <p:cNvGrpSpPr/>
          <p:nvPr/>
        </p:nvGrpSpPr>
        <p:grpSpPr>
          <a:xfrm>
            <a:off x="12630262" y="2481146"/>
            <a:ext cx="5312735" cy="4956395"/>
            <a:chOff x="0" y="0"/>
            <a:chExt cx="5510350" cy="5140755"/>
          </a:xfrm>
        </p:grpSpPr>
        <p:sp>
          <p:nvSpPr>
            <p:cNvPr id="15" name="Freeform 15"/>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E9D7F"/>
            </a:solidFill>
          </p:spPr>
        </p:sp>
        <p:sp>
          <p:nvSpPr>
            <p:cNvPr id="16" name="Freeform 16"/>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sp>
        <p:nvSpPr>
          <p:cNvPr id="17" name="TextBox 17"/>
          <p:cNvSpPr txBox="1"/>
          <p:nvPr/>
        </p:nvSpPr>
        <p:spPr>
          <a:xfrm>
            <a:off x="1028700" y="1028700"/>
            <a:ext cx="11483511" cy="1057275"/>
          </a:xfrm>
          <a:prstGeom prst="rect">
            <a:avLst/>
          </a:prstGeom>
        </p:spPr>
        <p:txBody>
          <a:bodyPr lIns="0" tIns="0" rIns="0" bIns="0" rtlCol="0" anchor="t">
            <a:spAutoFit/>
          </a:bodyPr>
          <a:lstStyle/>
          <a:p>
            <a:pPr>
              <a:lnSpc>
                <a:spcPts val="8400"/>
              </a:lnSpc>
            </a:pPr>
            <a:r>
              <a:rPr lang="en-US" sz="7000">
                <a:solidFill>
                  <a:srgbClr val="0E2C4B"/>
                </a:solidFill>
                <a:latin typeface="Muli Bold Bold"/>
              </a:rPr>
              <a:t>Conclusion</a:t>
            </a:r>
          </a:p>
        </p:txBody>
      </p:sp>
      <p:sp>
        <p:nvSpPr>
          <p:cNvPr id="18" name="TextBox 18"/>
          <p:cNvSpPr txBox="1"/>
          <p:nvPr/>
        </p:nvSpPr>
        <p:spPr>
          <a:xfrm>
            <a:off x="6921403" y="2431444"/>
            <a:ext cx="4049100" cy="2158160"/>
          </a:xfrm>
          <a:prstGeom prst="rect">
            <a:avLst/>
          </a:prstGeom>
        </p:spPr>
        <p:txBody>
          <a:bodyPr lIns="0" tIns="0" rIns="0" bIns="0" rtlCol="0" anchor="t">
            <a:spAutoFit/>
          </a:bodyPr>
          <a:lstStyle/>
          <a:p>
            <a:pPr algn="ctr">
              <a:lnSpc>
                <a:spcPts val="4233"/>
              </a:lnSpc>
            </a:pPr>
            <a:r>
              <a:rPr lang="en-US" sz="3849" spc="192">
                <a:solidFill>
                  <a:srgbClr val="100F0D"/>
                </a:solidFill>
                <a:latin typeface="Nourd Bold"/>
              </a:rPr>
              <a:t>THIRD-PARTY UNABLE TO PROVIDE SERVICES</a:t>
            </a:r>
          </a:p>
        </p:txBody>
      </p:sp>
      <p:grpSp>
        <p:nvGrpSpPr>
          <p:cNvPr id="19" name="Group 19"/>
          <p:cNvGrpSpPr/>
          <p:nvPr/>
        </p:nvGrpSpPr>
        <p:grpSpPr>
          <a:xfrm>
            <a:off x="1038816" y="2601595"/>
            <a:ext cx="5183628" cy="4835947"/>
            <a:chOff x="0" y="0"/>
            <a:chExt cx="5510350" cy="5140755"/>
          </a:xfrm>
        </p:grpSpPr>
        <p:sp>
          <p:nvSpPr>
            <p:cNvPr id="20" name="Freeform 20"/>
            <p:cNvSpPr/>
            <p:nvPr/>
          </p:nvSpPr>
          <p:spPr>
            <a:xfrm>
              <a:off x="31750" y="31750"/>
              <a:ext cx="5446850" cy="5077255"/>
            </a:xfrm>
            <a:custGeom>
              <a:avLst/>
              <a:gdLst/>
              <a:ahLst/>
              <a:cxnLst/>
              <a:rect l="l" t="t" r="r" b="b"/>
              <a:pathLst>
                <a:path w="5446850" h="5077255">
                  <a:moveTo>
                    <a:pt x="5354140" y="5077255"/>
                  </a:moveTo>
                  <a:lnTo>
                    <a:pt x="92710" y="5077255"/>
                  </a:lnTo>
                  <a:cubicBezTo>
                    <a:pt x="41910" y="5077255"/>
                    <a:pt x="0" y="5035345"/>
                    <a:pt x="0" y="4984545"/>
                  </a:cubicBezTo>
                  <a:lnTo>
                    <a:pt x="0" y="92710"/>
                  </a:lnTo>
                  <a:cubicBezTo>
                    <a:pt x="0" y="41910"/>
                    <a:pt x="41910" y="0"/>
                    <a:pt x="92710" y="0"/>
                  </a:cubicBezTo>
                  <a:lnTo>
                    <a:pt x="5352870" y="0"/>
                  </a:lnTo>
                  <a:cubicBezTo>
                    <a:pt x="5403670" y="0"/>
                    <a:pt x="5445580" y="41910"/>
                    <a:pt x="5445580" y="92710"/>
                  </a:cubicBezTo>
                  <a:lnTo>
                    <a:pt x="5445580" y="4983275"/>
                  </a:lnTo>
                  <a:cubicBezTo>
                    <a:pt x="5446850" y="5035345"/>
                    <a:pt x="5404940" y="5077255"/>
                    <a:pt x="5354140" y="5077255"/>
                  </a:cubicBezTo>
                  <a:close/>
                </a:path>
              </a:pathLst>
            </a:custGeom>
            <a:solidFill>
              <a:srgbClr val="EE9D7F"/>
            </a:solidFill>
          </p:spPr>
        </p:sp>
        <p:sp>
          <p:nvSpPr>
            <p:cNvPr id="21" name="Freeform 21"/>
            <p:cNvSpPr/>
            <p:nvPr/>
          </p:nvSpPr>
          <p:spPr>
            <a:xfrm>
              <a:off x="0" y="0"/>
              <a:ext cx="5510350" cy="5140756"/>
            </a:xfrm>
            <a:custGeom>
              <a:avLst/>
              <a:gdLst/>
              <a:ahLst/>
              <a:cxnLst/>
              <a:rect l="l" t="t" r="r" b="b"/>
              <a:pathLst>
                <a:path w="5510350" h="5140756">
                  <a:moveTo>
                    <a:pt x="5385890" y="59690"/>
                  </a:moveTo>
                  <a:cubicBezTo>
                    <a:pt x="5421450" y="59690"/>
                    <a:pt x="5450660" y="88900"/>
                    <a:pt x="5450660" y="124460"/>
                  </a:cubicBezTo>
                  <a:lnTo>
                    <a:pt x="5450660" y="5016295"/>
                  </a:lnTo>
                  <a:cubicBezTo>
                    <a:pt x="5450660" y="5051856"/>
                    <a:pt x="5421450" y="5081065"/>
                    <a:pt x="5385890" y="5081065"/>
                  </a:cubicBezTo>
                  <a:lnTo>
                    <a:pt x="124460" y="5081065"/>
                  </a:lnTo>
                  <a:cubicBezTo>
                    <a:pt x="88900" y="5081065"/>
                    <a:pt x="59690" y="5051856"/>
                    <a:pt x="59690" y="5016295"/>
                  </a:cubicBezTo>
                  <a:lnTo>
                    <a:pt x="59690" y="124460"/>
                  </a:lnTo>
                  <a:cubicBezTo>
                    <a:pt x="59690" y="88900"/>
                    <a:pt x="88900" y="59690"/>
                    <a:pt x="124460" y="59690"/>
                  </a:cubicBezTo>
                  <a:lnTo>
                    <a:pt x="5385890" y="59690"/>
                  </a:lnTo>
                  <a:moveTo>
                    <a:pt x="5385890" y="0"/>
                  </a:moveTo>
                  <a:lnTo>
                    <a:pt x="124460" y="0"/>
                  </a:lnTo>
                  <a:cubicBezTo>
                    <a:pt x="55880" y="0"/>
                    <a:pt x="0" y="55880"/>
                    <a:pt x="0" y="124460"/>
                  </a:cubicBezTo>
                  <a:lnTo>
                    <a:pt x="0" y="5016295"/>
                  </a:lnTo>
                  <a:cubicBezTo>
                    <a:pt x="0" y="5084875"/>
                    <a:pt x="55880" y="5140756"/>
                    <a:pt x="124460" y="5140756"/>
                  </a:cubicBezTo>
                  <a:lnTo>
                    <a:pt x="5385890" y="5140756"/>
                  </a:lnTo>
                  <a:cubicBezTo>
                    <a:pt x="5454470" y="5140756"/>
                    <a:pt x="5510350" y="5084875"/>
                    <a:pt x="5510350" y="5016295"/>
                  </a:cubicBezTo>
                  <a:lnTo>
                    <a:pt x="5510350" y="124460"/>
                  </a:lnTo>
                  <a:cubicBezTo>
                    <a:pt x="5510350" y="55880"/>
                    <a:pt x="5454470" y="0"/>
                    <a:pt x="5385890" y="0"/>
                  </a:cubicBezTo>
                  <a:close/>
                </a:path>
              </a:pathLst>
            </a:custGeom>
            <a:solidFill>
              <a:srgbClr val="100F0D"/>
            </a:solidFill>
          </p:spPr>
        </p:sp>
      </p:grpSp>
      <p:grpSp>
        <p:nvGrpSpPr>
          <p:cNvPr id="22" name="Group 22"/>
          <p:cNvGrpSpPr/>
          <p:nvPr/>
        </p:nvGrpSpPr>
        <p:grpSpPr>
          <a:xfrm>
            <a:off x="703040" y="2085975"/>
            <a:ext cx="5231761" cy="5024055"/>
            <a:chOff x="0" y="0"/>
            <a:chExt cx="5561517" cy="5340719"/>
          </a:xfrm>
        </p:grpSpPr>
        <p:sp>
          <p:nvSpPr>
            <p:cNvPr id="23" name="Freeform 23"/>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24" name="Freeform 24"/>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pic>
        <p:nvPicPr>
          <p:cNvPr id="25" name="Picture 2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9965" y="3337720"/>
            <a:ext cx="3757910" cy="3452580"/>
          </a:xfrm>
          <a:prstGeom prst="rect">
            <a:avLst/>
          </a:prstGeom>
        </p:spPr>
      </p:pic>
      <p:sp>
        <p:nvSpPr>
          <p:cNvPr id="26" name="TextBox 26"/>
          <p:cNvSpPr txBox="1"/>
          <p:nvPr/>
        </p:nvSpPr>
        <p:spPr>
          <a:xfrm>
            <a:off x="631340" y="2265271"/>
            <a:ext cx="5375160" cy="636081"/>
          </a:xfrm>
          <a:prstGeom prst="rect">
            <a:avLst/>
          </a:prstGeom>
        </p:spPr>
        <p:txBody>
          <a:bodyPr lIns="0" tIns="0" rIns="0" bIns="0" rtlCol="0" anchor="t">
            <a:spAutoFit/>
          </a:bodyPr>
          <a:lstStyle/>
          <a:p>
            <a:pPr algn="ctr">
              <a:lnSpc>
                <a:spcPts val="4804"/>
              </a:lnSpc>
            </a:pPr>
            <a:r>
              <a:rPr lang="en-US" sz="4367" spc="218">
                <a:solidFill>
                  <a:srgbClr val="100F0D"/>
                </a:solidFill>
                <a:latin typeface="Nourd Bold"/>
              </a:rPr>
              <a:t>PHISHING</a:t>
            </a:r>
          </a:p>
        </p:txBody>
      </p:sp>
      <p:grpSp>
        <p:nvGrpSpPr>
          <p:cNvPr id="27" name="Group 27"/>
          <p:cNvGrpSpPr/>
          <p:nvPr/>
        </p:nvGrpSpPr>
        <p:grpSpPr>
          <a:xfrm>
            <a:off x="12287372" y="2173778"/>
            <a:ext cx="5204135" cy="4997526"/>
            <a:chOff x="0" y="0"/>
            <a:chExt cx="5561517" cy="5340719"/>
          </a:xfrm>
        </p:grpSpPr>
        <p:sp>
          <p:nvSpPr>
            <p:cNvPr id="28" name="Freeform 28"/>
            <p:cNvSpPr/>
            <p:nvPr/>
          </p:nvSpPr>
          <p:spPr>
            <a:xfrm>
              <a:off x="31750" y="31750"/>
              <a:ext cx="5498017" cy="5277219"/>
            </a:xfrm>
            <a:custGeom>
              <a:avLst/>
              <a:gdLst/>
              <a:ahLst/>
              <a:cxnLst/>
              <a:rect l="l" t="t" r="r" b="b"/>
              <a:pathLst>
                <a:path w="5498017" h="5277219">
                  <a:moveTo>
                    <a:pt x="5405307" y="5277219"/>
                  </a:moveTo>
                  <a:lnTo>
                    <a:pt x="92710" y="5277219"/>
                  </a:lnTo>
                  <a:cubicBezTo>
                    <a:pt x="41910" y="5277219"/>
                    <a:pt x="0" y="5235310"/>
                    <a:pt x="0" y="5184510"/>
                  </a:cubicBezTo>
                  <a:lnTo>
                    <a:pt x="0" y="92710"/>
                  </a:lnTo>
                  <a:cubicBezTo>
                    <a:pt x="0" y="41910"/>
                    <a:pt x="41910" y="0"/>
                    <a:pt x="92710" y="0"/>
                  </a:cubicBezTo>
                  <a:lnTo>
                    <a:pt x="5404037" y="0"/>
                  </a:lnTo>
                  <a:cubicBezTo>
                    <a:pt x="5454837" y="0"/>
                    <a:pt x="5496747" y="41910"/>
                    <a:pt x="5496747" y="92710"/>
                  </a:cubicBezTo>
                  <a:lnTo>
                    <a:pt x="5496747" y="5183239"/>
                  </a:lnTo>
                  <a:cubicBezTo>
                    <a:pt x="5498017" y="5235310"/>
                    <a:pt x="5456107" y="5277219"/>
                    <a:pt x="5405307" y="5277219"/>
                  </a:cubicBezTo>
                  <a:close/>
                </a:path>
              </a:pathLst>
            </a:custGeom>
            <a:solidFill>
              <a:srgbClr val="FDF9F2"/>
            </a:solidFill>
          </p:spPr>
        </p:sp>
        <p:sp>
          <p:nvSpPr>
            <p:cNvPr id="29" name="Freeform 29"/>
            <p:cNvSpPr/>
            <p:nvPr/>
          </p:nvSpPr>
          <p:spPr>
            <a:xfrm>
              <a:off x="0" y="0"/>
              <a:ext cx="5561517" cy="5340719"/>
            </a:xfrm>
            <a:custGeom>
              <a:avLst/>
              <a:gdLst/>
              <a:ahLst/>
              <a:cxnLst/>
              <a:rect l="l" t="t" r="r" b="b"/>
              <a:pathLst>
                <a:path w="5561517" h="5340719">
                  <a:moveTo>
                    <a:pt x="5437057" y="59690"/>
                  </a:moveTo>
                  <a:cubicBezTo>
                    <a:pt x="5472617" y="59690"/>
                    <a:pt x="5501827" y="88900"/>
                    <a:pt x="5501827" y="124460"/>
                  </a:cubicBezTo>
                  <a:lnTo>
                    <a:pt x="5501827" y="5216260"/>
                  </a:lnTo>
                  <a:cubicBezTo>
                    <a:pt x="5501827" y="5251819"/>
                    <a:pt x="5472617" y="5281030"/>
                    <a:pt x="5437057" y="5281030"/>
                  </a:cubicBezTo>
                  <a:lnTo>
                    <a:pt x="124460" y="5281030"/>
                  </a:lnTo>
                  <a:cubicBezTo>
                    <a:pt x="88900" y="5281030"/>
                    <a:pt x="59690" y="5251819"/>
                    <a:pt x="59690" y="5216260"/>
                  </a:cubicBezTo>
                  <a:lnTo>
                    <a:pt x="59690" y="124460"/>
                  </a:lnTo>
                  <a:cubicBezTo>
                    <a:pt x="59690" y="88900"/>
                    <a:pt x="88900" y="59690"/>
                    <a:pt x="124460" y="59690"/>
                  </a:cubicBezTo>
                  <a:lnTo>
                    <a:pt x="5437057" y="59690"/>
                  </a:lnTo>
                  <a:moveTo>
                    <a:pt x="5437057" y="0"/>
                  </a:moveTo>
                  <a:lnTo>
                    <a:pt x="124460" y="0"/>
                  </a:lnTo>
                  <a:cubicBezTo>
                    <a:pt x="55880" y="0"/>
                    <a:pt x="0" y="55880"/>
                    <a:pt x="0" y="124460"/>
                  </a:cubicBezTo>
                  <a:lnTo>
                    <a:pt x="0" y="5216260"/>
                  </a:lnTo>
                  <a:cubicBezTo>
                    <a:pt x="0" y="5284839"/>
                    <a:pt x="55880" y="5340719"/>
                    <a:pt x="124460" y="5340719"/>
                  </a:cubicBezTo>
                  <a:lnTo>
                    <a:pt x="5437057" y="5340719"/>
                  </a:lnTo>
                  <a:cubicBezTo>
                    <a:pt x="5505637" y="5340719"/>
                    <a:pt x="5561517" y="5284839"/>
                    <a:pt x="5561517" y="5216260"/>
                  </a:cubicBezTo>
                  <a:lnTo>
                    <a:pt x="5561517" y="124460"/>
                  </a:lnTo>
                  <a:cubicBezTo>
                    <a:pt x="5561517" y="55880"/>
                    <a:pt x="5505637" y="0"/>
                    <a:pt x="5437057" y="0"/>
                  </a:cubicBezTo>
                  <a:close/>
                </a:path>
              </a:pathLst>
            </a:custGeom>
            <a:solidFill>
              <a:srgbClr val="100F0D"/>
            </a:solidFill>
          </p:spPr>
        </p:sp>
      </p:grpSp>
      <p:pic>
        <p:nvPicPr>
          <p:cNvPr id="30" name="Picture 30"/>
          <p:cNvPicPr>
            <a:picLocks noChangeAspect="1"/>
          </p:cNvPicPr>
          <p:nvPr/>
        </p:nvPicPr>
        <p:blipFill>
          <a:blip r:embed="rId6"/>
          <a:srcRect/>
          <a:stretch>
            <a:fillRect/>
          </a:stretch>
        </p:blipFill>
        <p:spPr>
          <a:xfrm>
            <a:off x="13737696" y="3670048"/>
            <a:ext cx="2874645" cy="2874645"/>
          </a:xfrm>
          <a:prstGeom prst="rect">
            <a:avLst/>
          </a:prstGeom>
        </p:spPr>
      </p:pic>
      <p:sp>
        <p:nvSpPr>
          <p:cNvPr id="31" name="TextBox 31"/>
          <p:cNvSpPr txBox="1"/>
          <p:nvPr/>
        </p:nvSpPr>
        <p:spPr>
          <a:xfrm>
            <a:off x="12458520" y="2362598"/>
            <a:ext cx="4776461" cy="1093858"/>
          </a:xfrm>
          <a:prstGeom prst="rect">
            <a:avLst/>
          </a:prstGeom>
        </p:spPr>
        <p:txBody>
          <a:bodyPr lIns="0" tIns="0" rIns="0" bIns="0" rtlCol="0" anchor="t">
            <a:spAutoFit/>
          </a:bodyPr>
          <a:lstStyle/>
          <a:p>
            <a:pPr algn="ctr">
              <a:lnSpc>
                <a:spcPts val="4269"/>
              </a:lnSpc>
            </a:pPr>
            <a:r>
              <a:rPr lang="en-US" sz="3881" spc="194">
                <a:solidFill>
                  <a:srgbClr val="100F0D"/>
                </a:solidFill>
                <a:latin typeface="Nourd Bold"/>
              </a:rPr>
              <a:t>VIRUS INFECTION</a:t>
            </a:r>
          </a:p>
        </p:txBody>
      </p:sp>
      <p:sp>
        <p:nvSpPr>
          <p:cNvPr id="32" name="TextBox 32"/>
          <p:cNvSpPr txBox="1"/>
          <p:nvPr/>
        </p:nvSpPr>
        <p:spPr>
          <a:xfrm>
            <a:off x="6026339" y="7825578"/>
            <a:ext cx="6407819" cy="596700"/>
          </a:xfrm>
          <a:prstGeom prst="rect">
            <a:avLst/>
          </a:prstGeom>
        </p:spPr>
        <p:txBody>
          <a:bodyPr lIns="0" tIns="0" rIns="0" bIns="0" rtlCol="0" anchor="t">
            <a:spAutoFit/>
          </a:bodyPr>
          <a:lstStyle/>
          <a:p>
            <a:pPr algn="ctr">
              <a:lnSpc>
                <a:spcPts val="5061"/>
              </a:lnSpc>
              <a:spcBef>
                <a:spcPct val="0"/>
              </a:spcBef>
            </a:pPr>
            <a:r>
              <a:rPr lang="en-US" sz="3615">
                <a:solidFill>
                  <a:srgbClr val="000000"/>
                </a:solidFill>
                <a:latin typeface="Muli Regular"/>
              </a:rPr>
              <a:t>Solution:Reliable third party</a:t>
            </a:r>
          </a:p>
        </p:txBody>
      </p:sp>
      <p:sp>
        <p:nvSpPr>
          <p:cNvPr id="33" name="TextBox 33"/>
          <p:cNvSpPr txBox="1"/>
          <p:nvPr/>
        </p:nvSpPr>
        <p:spPr>
          <a:xfrm>
            <a:off x="893274" y="7825578"/>
            <a:ext cx="4260075" cy="596700"/>
          </a:xfrm>
          <a:prstGeom prst="rect">
            <a:avLst/>
          </a:prstGeom>
        </p:spPr>
        <p:txBody>
          <a:bodyPr lIns="0" tIns="0" rIns="0" bIns="0" rtlCol="0" anchor="t">
            <a:spAutoFit/>
          </a:bodyPr>
          <a:lstStyle/>
          <a:p>
            <a:pPr algn="ctr">
              <a:lnSpc>
                <a:spcPts val="5061"/>
              </a:lnSpc>
              <a:spcBef>
                <a:spcPct val="0"/>
              </a:spcBef>
            </a:pPr>
            <a:r>
              <a:rPr lang="en-US" sz="3615">
                <a:solidFill>
                  <a:srgbClr val="000000"/>
                </a:solidFill>
                <a:latin typeface="Muli Regular"/>
              </a:rPr>
              <a:t>Solution: Train staff </a:t>
            </a:r>
          </a:p>
        </p:txBody>
      </p:sp>
      <p:sp>
        <p:nvSpPr>
          <p:cNvPr id="34" name="TextBox 34"/>
          <p:cNvSpPr txBox="1"/>
          <p:nvPr/>
        </p:nvSpPr>
        <p:spPr>
          <a:xfrm>
            <a:off x="12105031" y="7825578"/>
            <a:ext cx="6407819" cy="596700"/>
          </a:xfrm>
          <a:prstGeom prst="rect">
            <a:avLst/>
          </a:prstGeom>
        </p:spPr>
        <p:txBody>
          <a:bodyPr lIns="0" tIns="0" rIns="0" bIns="0" rtlCol="0" anchor="t">
            <a:spAutoFit/>
          </a:bodyPr>
          <a:lstStyle/>
          <a:p>
            <a:pPr algn="ctr">
              <a:lnSpc>
                <a:spcPts val="5061"/>
              </a:lnSpc>
              <a:spcBef>
                <a:spcPct val="0"/>
              </a:spcBef>
            </a:pPr>
            <a:r>
              <a:rPr lang="en-US" sz="3615">
                <a:solidFill>
                  <a:srgbClr val="000000"/>
                </a:solidFill>
                <a:latin typeface="Muli Regular"/>
              </a:rPr>
              <a:t>Solution:Monitor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4DFE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747484"/>
            <a:ext cx="7549245" cy="7148517"/>
            <a:chOff x="0" y="0"/>
            <a:chExt cx="10065660" cy="9531355"/>
          </a:xfrm>
        </p:grpSpPr>
        <p:grpSp>
          <p:nvGrpSpPr>
            <p:cNvPr id="3" name="Group 3"/>
            <p:cNvGrpSpPr/>
            <p:nvPr/>
          </p:nvGrpSpPr>
          <p:grpSpPr>
            <a:xfrm>
              <a:off x="762346" y="0"/>
              <a:ext cx="9303314" cy="930331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5" name="Picture 5"/>
            <p:cNvPicPr>
              <a:picLocks noChangeAspect="1"/>
            </p:cNvPicPr>
            <p:nvPr/>
          </p:nvPicPr>
          <p:blipFill>
            <a:blip r:embed="rId2">
              <a:alphaModFix amt="51000"/>
            </a:blip>
            <a:srcRect/>
            <a:stretch>
              <a:fillRect/>
            </a:stretch>
          </p:blipFill>
          <p:spPr>
            <a:xfrm>
              <a:off x="0" y="6584578"/>
              <a:ext cx="8490115" cy="2946777"/>
            </a:xfrm>
            <a:prstGeom prst="rect">
              <a:avLst/>
            </a:prstGeom>
          </p:spPr>
        </p:pic>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61761" y="2001737"/>
            <a:ext cx="5695151" cy="5736874"/>
          </a:xfrm>
          <a:prstGeom prst="rect">
            <a:avLst/>
          </a:prstGeom>
        </p:spPr>
      </p:pic>
      <p:sp>
        <p:nvSpPr>
          <p:cNvPr id="7" name="TextBox 7"/>
          <p:cNvSpPr txBox="1"/>
          <p:nvPr/>
        </p:nvSpPr>
        <p:spPr>
          <a:xfrm>
            <a:off x="8917821" y="3035743"/>
            <a:ext cx="7277675" cy="2286000"/>
          </a:xfrm>
          <a:prstGeom prst="rect">
            <a:avLst/>
          </a:prstGeom>
        </p:spPr>
        <p:txBody>
          <a:bodyPr lIns="0" tIns="0" rIns="0" bIns="0" rtlCol="0" anchor="t">
            <a:spAutoFit/>
          </a:bodyPr>
          <a:lstStyle/>
          <a:p>
            <a:pPr>
              <a:lnSpc>
                <a:spcPts val="6000"/>
              </a:lnSpc>
            </a:pPr>
            <a:r>
              <a:rPr lang="en-US" sz="5000" dirty="0">
                <a:solidFill>
                  <a:srgbClr val="0E2C4B"/>
                </a:solidFill>
                <a:latin typeface="Muli Bold Bold"/>
              </a:rPr>
              <a:t>Role as a  </a:t>
            </a:r>
            <a:r>
              <a:rPr lang="en-US" sz="5000" dirty="0">
                <a:solidFill>
                  <a:srgbClr val="E15A1C"/>
                </a:solidFill>
                <a:latin typeface="Muli Bold Bold"/>
              </a:rPr>
              <a:t>Director of Technology Infrastructure</a:t>
            </a:r>
          </a:p>
        </p:txBody>
      </p:sp>
      <p:sp>
        <p:nvSpPr>
          <p:cNvPr id="8" name="TextBox 8"/>
          <p:cNvSpPr txBox="1"/>
          <p:nvPr/>
        </p:nvSpPr>
        <p:spPr>
          <a:xfrm>
            <a:off x="8917821" y="6374970"/>
            <a:ext cx="6597923"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Montserrat Extra-Bold"/>
              </a:rPr>
              <a:t>Ensure daily operation</a:t>
            </a:r>
          </a:p>
          <a:p>
            <a:pPr marL="734059" lvl="1" indent="-367030">
              <a:lnSpc>
                <a:spcPts val="4759"/>
              </a:lnSpc>
              <a:buFont typeface="Arial"/>
              <a:buChar char="•"/>
            </a:pPr>
            <a:r>
              <a:rPr lang="en-US" sz="3399">
                <a:solidFill>
                  <a:srgbClr val="000000"/>
                </a:solidFill>
                <a:latin typeface="Montserrat Extra-Bold"/>
              </a:rPr>
              <a:t>Reduce operational cost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D7D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46402" y="3501796"/>
            <a:ext cx="2612898"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597848" y="3824818"/>
            <a:ext cx="2314575" cy="4114800"/>
          </a:xfrm>
          <a:prstGeom prst="rect">
            <a:avLst/>
          </a:prstGeom>
        </p:spPr>
      </p:pic>
      <p:sp>
        <p:nvSpPr>
          <p:cNvPr id="4" name="TextBox 4"/>
          <p:cNvSpPr txBox="1"/>
          <p:nvPr/>
        </p:nvSpPr>
        <p:spPr>
          <a:xfrm>
            <a:off x="1082184" y="3987553"/>
            <a:ext cx="11515664" cy="1571643"/>
          </a:xfrm>
          <a:prstGeom prst="rect">
            <a:avLst/>
          </a:prstGeom>
        </p:spPr>
        <p:txBody>
          <a:bodyPr lIns="0" tIns="0" rIns="0" bIns="0" rtlCol="0" anchor="t">
            <a:spAutoFit/>
          </a:bodyPr>
          <a:lstStyle/>
          <a:p>
            <a:pPr algn="ctr">
              <a:lnSpc>
                <a:spcPts val="10934"/>
              </a:lnSpc>
            </a:pPr>
            <a:r>
              <a:rPr lang="en-US" sz="13334">
                <a:solidFill>
                  <a:srgbClr val="000000"/>
                </a:solidFill>
                <a:latin typeface="Playlist Script"/>
              </a:rPr>
              <a:t>THANK YOU</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870594" y="0"/>
            <a:ext cx="12388706" cy="677725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353696" y="4100621"/>
            <a:ext cx="950181" cy="71263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353696" y="6172200"/>
            <a:ext cx="3080957" cy="4114800"/>
          </a:xfrm>
          <a:prstGeom prst="rect">
            <a:avLst/>
          </a:prstGeom>
        </p:spPr>
      </p:pic>
      <p:sp>
        <p:nvSpPr>
          <p:cNvPr id="5" name="TextBox 5"/>
          <p:cNvSpPr txBox="1"/>
          <p:nvPr/>
        </p:nvSpPr>
        <p:spPr>
          <a:xfrm>
            <a:off x="70293" y="3685347"/>
            <a:ext cx="5298281" cy="1862750"/>
          </a:xfrm>
          <a:prstGeom prst="rect">
            <a:avLst/>
          </a:prstGeom>
        </p:spPr>
        <p:txBody>
          <a:bodyPr lIns="0" tIns="0" rIns="0" bIns="0" rtlCol="0" anchor="t">
            <a:spAutoFit/>
          </a:bodyPr>
          <a:lstStyle/>
          <a:p>
            <a:pPr algn="ctr">
              <a:lnSpc>
                <a:spcPts val="4953"/>
              </a:lnSpc>
              <a:spcBef>
                <a:spcPct val="0"/>
              </a:spcBef>
            </a:pPr>
            <a:r>
              <a:rPr lang="en-US" sz="3538">
                <a:solidFill>
                  <a:srgbClr val="000000"/>
                </a:solidFill>
                <a:latin typeface="Muli Regular"/>
              </a:rPr>
              <a:t>Risk Level: Significant</a:t>
            </a:r>
          </a:p>
          <a:p>
            <a:pPr algn="ctr">
              <a:lnSpc>
                <a:spcPts val="4953"/>
              </a:lnSpc>
              <a:spcBef>
                <a:spcPct val="0"/>
              </a:spcBef>
            </a:pPr>
            <a:r>
              <a:rPr lang="en-US" sz="3538">
                <a:solidFill>
                  <a:srgbClr val="000000"/>
                </a:solidFill>
                <a:latin typeface="Muli Regular"/>
              </a:rPr>
              <a:t>Probability: possible </a:t>
            </a:r>
          </a:p>
          <a:p>
            <a:pPr algn="ctr">
              <a:lnSpc>
                <a:spcPts val="4953"/>
              </a:lnSpc>
              <a:spcBef>
                <a:spcPct val="0"/>
              </a:spcBef>
            </a:pPr>
            <a:r>
              <a:rPr lang="en-US" sz="3538">
                <a:solidFill>
                  <a:srgbClr val="000000"/>
                </a:solidFill>
                <a:latin typeface="Muli Regular"/>
              </a:rPr>
              <a:t>Impact: Med High Severe </a:t>
            </a:r>
          </a:p>
        </p:txBody>
      </p:sp>
      <p:sp>
        <p:nvSpPr>
          <p:cNvPr id="6" name="TextBox 6"/>
          <p:cNvSpPr txBox="1"/>
          <p:nvPr/>
        </p:nvSpPr>
        <p:spPr>
          <a:xfrm>
            <a:off x="537670" y="364455"/>
            <a:ext cx="6449467" cy="1533525"/>
          </a:xfrm>
          <a:prstGeom prst="rect">
            <a:avLst/>
          </a:prstGeom>
        </p:spPr>
        <p:txBody>
          <a:bodyPr lIns="0" tIns="0" rIns="0" bIns="0" rtlCol="0" anchor="t">
            <a:spAutoFit/>
          </a:bodyPr>
          <a:lstStyle/>
          <a:p>
            <a:pPr algn="ctr">
              <a:lnSpc>
                <a:spcPts val="12599"/>
              </a:lnSpc>
            </a:pPr>
            <a:r>
              <a:rPr lang="en-US" sz="9000">
                <a:solidFill>
                  <a:srgbClr val="000000"/>
                </a:solidFill>
                <a:latin typeface="Open Sans Extra Bold"/>
              </a:rPr>
              <a:t>Risk Model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4545135" y="0"/>
            <a:ext cx="13742865" cy="13901346"/>
            <a:chOff x="0" y="0"/>
            <a:chExt cx="7761712" cy="7851218"/>
          </a:xfrm>
        </p:grpSpPr>
        <p:sp>
          <p:nvSpPr>
            <p:cNvPr id="3" name="Freeform 3"/>
            <p:cNvSpPr/>
            <p:nvPr/>
          </p:nvSpPr>
          <p:spPr>
            <a:xfrm>
              <a:off x="0" y="0"/>
              <a:ext cx="7761712" cy="7851218"/>
            </a:xfrm>
            <a:custGeom>
              <a:avLst/>
              <a:gdLst/>
              <a:ahLst/>
              <a:cxnLst/>
              <a:rect l="l" t="t" r="r" b="b"/>
              <a:pathLst>
                <a:path w="7761712" h="7851218">
                  <a:moveTo>
                    <a:pt x="7637252" y="7851218"/>
                  </a:moveTo>
                  <a:lnTo>
                    <a:pt x="124460" y="7851218"/>
                  </a:lnTo>
                  <a:cubicBezTo>
                    <a:pt x="55880" y="7851218"/>
                    <a:pt x="0" y="7795338"/>
                    <a:pt x="0" y="7726759"/>
                  </a:cubicBezTo>
                  <a:lnTo>
                    <a:pt x="0" y="124460"/>
                  </a:lnTo>
                  <a:cubicBezTo>
                    <a:pt x="0" y="55880"/>
                    <a:pt x="55880" y="0"/>
                    <a:pt x="124460" y="0"/>
                  </a:cubicBezTo>
                  <a:lnTo>
                    <a:pt x="7637252" y="0"/>
                  </a:lnTo>
                  <a:cubicBezTo>
                    <a:pt x="7705832" y="0"/>
                    <a:pt x="7761712" y="55880"/>
                    <a:pt x="7761712" y="124460"/>
                  </a:cubicBezTo>
                  <a:lnTo>
                    <a:pt x="7761712" y="7726759"/>
                  </a:lnTo>
                  <a:cubicBezTo>
                    <a:pt x="7761712" y="7795339"/>
                    <a:pt x="7705832" y="7851218"/>
                    <a:pt x="7637252" y="7851218"/>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778198" y="2888581"/>
            <a:ext cx="4606807" cy="4531946"/>
          </a:xfrm>
          <a:prstGeom prst="rect">
            <a:avLst/>
          </a:prstGeom>
        </p:spPr>
      </p:pic>
      <p:sp>
        <p:nvSpPr>
          <p:cNvPr id="5" name="TextBox 5"/>
          <p:cNvSpPr txBox="1"/>
          <p:nvPr/>
        </p:nvSpPr>
        <p:spPr>
          <a:xfrm>
            <a:off x="14927021" y="1859987"/>
            <a:ext cx="1792717"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Actors</a:t>
            </a:r>
          </a:p>
        </p:txBody>
      </p:sp>
      <p:sp>
        <p:nvSpPr>
          <p:cNvPr id="6" name="TextBox 6"/>
          <p:cNvSpPr txBox="1"/>
          <p:nvPr/>
        </p:nvSpPr>
        <p:spPr>
          <a:xfrm>
            <a:off x="1028700" y="3988283"/>
            <a:ext cx="2803757" cy="887062"/>
          </a:xfrm>
          <a:prstGeom prst="rect">
            <a:avLst/>
          </a:prstGeom>
        </p:spPr>
        <p:txBody>
          <a:bodyPr lIns="0" tIns="0" rIns="0" bIns="0" rtlCol="0" anchor="t">
            <a:spAutoFit/>
          </a:bodyPr>
          <a:lstStyle/>
          <a:p>
            <a:pPr algn="ctr">
              <a:lnSpc>
                <a:spcPts val="7279"/>
              </a:lnSpc>
            </a:pPr>
            <a:r>
              <a:rPr lang="en-US" sz="5199">
                <a:solidFill>
                  <a:srgbClr val="000000"/>
                </a:solidFill>
                <a:latin typeface="Open Sans Italics"/>
              </a:rPr>
              <a:t>Summary</a:t>
            </a:r>
          </a:p>
        </p:txBody>
      </p:sp>
      <p:sp>
        <p:nvSpPr>
          <p:cNvPr id="7" name="TextBox 7"/>
          <p:cNvSpPr txBox="1"/>
          <p:nvPr/>
        </p:nvSpPr>
        <p:spPr>
          <a:xfrm>
            <a:off x="10521452" y="-47504"/>
            <a:ext cx="1884164"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Threat</a:t>
            </a:r>
          </a:p>
        </p:txBody>
      </p:sp>
      <p:sp>
        <p:nvSpPr>
          <p:cNvPr id="8" name="TextBox 8"/>
          <p:cNvSpPr txBox="1"/>
          <p:nvPr/>
        </p:nvSpPr>
        <p:spPr>
          <a:xfrm>
            <a:off x="15041619" y="6647135"/>
            <a:ext cx="1563522"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Event</a:t>
            </a:r>
          </a:p>
        </p:txBody>
      </p:sp>
      <p:sp>
        <p:nvSpPr>
          <p:cNvPr id="9" name="TextBox 9"/>
          <p:cNvSpPr txBox="1"/>
          <p:nvPr/>
        </p:nvSpPr>
        <p:spPr>
          <a:xfrm>
            <a:off x="5779907" y="1859987"/>
            <a:ext cx="1397992"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Time</a:t>
            </a:r>
          </a:p>
        </p:txBody>
      </p:sp>
      <p:sp>
        <p:nvSpPr>
          <p:cNvPr id="10" name="TextBox 10"/>
          <p:cNvSpPr txBox="1"/>
          <p:nvPr/>
        </p:nvSpPr>
        <p:spPr>
          <a:xfrm>
            <a:off x="5601561" y="6533466"/>
            <a:ext cx="1754684"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Assets</a:t>
            </a:r>
          </a:p>
        </p:txBody>
      </p:sp>
      <p:sp>
        <p:nvSpPr>
          <p:cNvPr id="11" name="TextBox 11"/>
          <p:cNvSpPr txBox="1"/>
          <p:nvPr/>
        </p:nvSpPr>
        <p:spPr>
          <a:xfrm>
            <a:off x="9542063" y="1187839"/>
            <a:ext cx="3842942" cy="789279"/>
          </a:xfrm>
          <a:prstGeom prst="rect">
            <a:avLst/>
          </a:prstGeom>
        </p:spPr>
        <p:txBody>
          <a:bodyPr lIns="0" tIns="0" rIns="0" bIns="0" rtlCol="0" anchor="t">
            <a:spAutoFit/>
          </a:bodyPr>
          <a:lstStyle/>
          <a:p>
            <a:pPr algn="ctr">
              <a:lnSpc>
                <a:spcPts val="3221"/>
              </a:lnSpc>
            </a:pPr>
            <a:r>
              <a:rPr lang="en-US" sz="2301">
                <a:solidFill>
                  <a:srgbClr val="000000"/>
                </a:solidFill>
                <a:latin typeface="Muli Regular"/>
              </a:rPr>
              <a:t>A </a:t>
            </a:r>
            <a:r>
              <a:rPr lang="en-US" sz="2301">
                <a:solidFill>
                  <a:srgbClr val="FF1616"/>
                </a:solidFill>
                <a:latin typeface="Muli Regular"/>
              </a:rPr>
              <a:t>malware</a:t>
            </a:r>
            <a:r>
              <a:rPr lang="en-US" sz="2301">
                <a:solidFill>
                  <a:srgbClr val="000000"/>
                </a:solidFill>
                <a:latin typeface="Muli Regular"/>
              </a:rPr>
              <a:t> is implemented in two data system </a:t>
            </a:r>
          </a:p>
        </p:txBody>
      </p:sp>
      <p:sp>
        <p:nvSpPr>
          <p:cNvPr id="12" name="TextBox 12"/>
          <p:cNvSpPr txBox="1"/>
          <p:nvPr/>
        </p:nvSpPr>
        <p:spPr>
          <a:xfrm>
            <a:off x="13333562" y="2840956"/>
            <a:ext cx="4979636" cy="2389280"/>
          </a:xfrm>
          <a:prstGeom prst="rect">
            <a:avLst/>
          </a:prstGeom>
        </p:spPr>
        <p:txBody>
          <a:bodyPr lIns="0" tIns="0" rIns="0" bIns="0" rtlCol="0" anchor="t">
            <a:spAutoFit/>
          </a:bodyPr>
          <a:lstStyle/>
          <a:p>
            <a:pPr algn="ctr">
              <a:lnSpc>
                <a:spcPts val="3221"/>
              </a:lnSpc>
            </a:pPr>
            <a:r>
              <a:rPr lang="en-US" sz="2301">
                <a:solidFill>
                  <a:srgbClr val="FF1616"/>
                </a:solidFill>
                <a:latin typeface="Muli Regular Bold"/>
              </a:rPr>
              <a:t>Internal </a:t>
            </a:r>
            <a:r>
              <a:rPr lang="en-US" sz="2301">
                <a:solidFill>
                  <a:srgbClr val="000000"/>
                </a:solidFill>
                <a:latin typeface="Muli Regular"/>
              </a:rPr>
              <a:t>staff who holds managerial position</a:t>
            </a:r>
          </a:p>
          <a:p>
            <a:pPr algn="ctr">
              <a:lnSpc>
                <a:spcPts val="3221"/>
              </a:lnSpc>
            </a:pPr>
            <a:endParaRPr lang="en-US" sz="2301">
              <a:solidFill>
                <a:srgbClr val="000000"/>
              </a:solidFill>
              <a:latin typeface="Muli Regular"/>
            </a:endParaRPr>
          </a:p>
          <a:p>
            <a:pPr algn="ctr">
              <a:lnSpc>
                <a:spcPts val="3221"/>
              </a:lnSpc>
            </a:pPr>
            <a:r>
              <a:rPr lang="en-US" sz="2301">
                <a:solidFill>
                  <a:srgbClr val="FF1616"/>
                </a:solidFill>
                <a:latin typeface="Muli Regular Bold"/>
              </a:rPr>
              <a:t>External </a:t>
            </a:r>
            <a:r>
              <a:rPr lang="en-US" sz="2301">
                <a:solidFill>
                  <a:srgbClr val="000000"/>
                </a:solidFill>
                <a:latin typeface="Muli Regular"/>
              </a:rPr>
              <a:t>developers who creates malicious malware</a:t>
            </a:r>
          </a:p>
          <a:p>
            <a:pPr algn="ctr">
              <a:lnSpc>
                <a:spcPts val="3221"/>
              </a:lnSpc>
            </a:pPr>
            <a:endParaRPr lang="en-US" sz="2301">
              <a:solidFill>
                <a:srgbClr val="000000"/>
              </a:solidFill>
              <a:latin typeface="Muli Regular"/>
            </a:endParaRPr>
          </a:p>
        </p:txBody>
      </p:sp>
      <p:sp>
        <p:nvSpPr>
          <p:cNvPr id="13" name="TextBox 13"/>
          <p:cNvSpPr txBox="1"/>
          <p:nvPr/>
        </p:nvSpPr>
        <p:spPr>
          <a:xfrm>
            <a:off x="124409" y="61012"/>
            <a:ext cx="10128964" cy="778546"/>
          </a:xfrm>
          <a:prstGeom prst="rect">
            <a:avLst/>
          </a:prstGeom>
        </p:spPr>
        <p:txBody>
          <a:bodyPr lIns="0" tIns="0" rIns="0" bIns="0" rtlCol="0" anchor="t">
            <a:spAutoFit/>
          </a:bodyPr>
          <a:lstStyle/>
          <a:p>
            <a:pPr>
              <a:lnSpc>
                <a:spcPts val="6457"/>
              </a:lnSpc>
            </a:pPr>
            <a:r>
              <a:rPr lang="en-US" sz="4612">
                <a:solidFill>
                  <a:srgbClr val="0E2C4B"/>
                </a:solidFill>
                <a:latin typeface="Muli Bold Bold"/>
              </a:rPr>
              <a:t>Risk Scenario</a:t>
            </a:r>
          </a:p>
        </p:txBody>
      </p:sp>
      <p:sp>
        <p:nvSpPr>
          <p:cNvPr id="14" name="TextBox 14"/>
          <p:cNvSpPr txBox="1"/>
          <p:nvPr/>
        </p:nvSpPr>
        <p:spPr>
          <a:xfrm>
            <a:off x="4659268" y="2887863"/>
            <a:ext cx="4118931" cy="3946389"/>
          </a:xfrm>
          <a:prstGeom prst="rect">
            <a:avLst/>
          </a:prstGeom>
        </p:spPr>
        <p:txBody>
          <a:bodyPr lIns="0" tIns="0" rIns="0" bIns="0" rtlCol="0" anchor="t">
            <a:spAutoFit/>
          </a:bodyPr>
          <a:lstStyle/>
          <a:p>
            <a:pPr algn="ctr">
              <a:lnSpc>
                <a:spcPts val="2433"/>
              </a:lnSpc>
            </a:pPr>
            <a:r>
              <a:rPr lang="en-US" sz="1738">
                <a:solidFill>
                  <a:srgbClr val="FF1616"/>
                </a:solidFill>
                <a:latin typeface="Muli Regular Bold"/>
              </a:rPr>
              <a:t>Extended </a:t>
            </a:r>
            <a:r>
              <a:rPr lang="en-US" sz="1738">
                <a:solidFill>
                  <a:srgbClr val="000000"/>
                </a:solidFill>
                <a:latin typeface="Muli Regular Bold"/>
              </a:rPr>
              <a:t>period of time required to upgrade or replace network infrastructure</a:t>
            </a:r>
          </a:p>
          <a:p>
            <a:pPr algn="ctr">
              <a:lnSpc>
                <a:spcPts val="2433"/>
              </a:lnSpc>
            </a:pPr>
            <a:endParaRPr lang="en-US" sz="1738">
              <a:solidFill>
                <a:srgbClr val="000000"/>
              </a:solidFill>
              <a:latin typeface="Muli Regular Bold"/>
            </a:endParaRPr>
          </a:p>
          <a:p>
            <a:pPr algn="ctr">
              <a:lnSpc>
                <a:spcPts val="2433"/>
              </a:lnSpc>
            </a:pPr>
            <a:r>
              <a:rPr lang="en-US" sz="1738">
                <a:solidFill>
                  <a:srgbClr val="000000"/>
                </a:solidFill>
                <a:latin typeface="Muli Regular Bold"/>
              </a:rPr>
              <a:t>Detection is </a:t>
            </a:r>
            <a:r>
              <a:rPr lang="en-US" sz="1738">
                <a:solidFill>
                  <a:srgbClr val="FF1616"/>
                </a:solidFill>
                <a:latin typeface="Muli Regular Bold"/>
              </a:rPr>
              <a:t>moderate</a:t>
            </a:r>
            <a:r>
              <a:rPr lang="en-US" sz="1738">
                <a:solidFill>
                  <a:srgbClr val="000000"/>
                </a:solidFill>
                <a:latin typeface="Muli Regular Bold"/>
              </a:rPr>
              <a:t> due to security events not detected immediately</a:t>
            </a:r>
          </a:p>
          <a:p>
            <a:pPr algn="ctr">
              <a:lnSpc>
                <a:spcPts val="2433"/>
              </a:lnSpc>
            </a:pPr>
            <a:endParaRPr lang="en-US" sz="1738">
              <a:solidFill>
                <a:srgbClr val="000000"/>
              </a:solidFill>
              <a:latin typeface="Muli Regular Bold"/>
            </a:endParaRPr>
          </a:p>
          <a:p>
            <a:pPr algn="ctr">
              <a:lnSpc>
                <a:spcPts val="2433"/>
              </a:lnSpc>
            </a:pPr>
            <a:r>
              <a:rPr lang="en-US" sz="1738">
                <a:solidFill>
                  <a:srgbClr val="000000"/>
                </a:solidFill>
                <a:latin typeface="Muli Regular Bold"/>
              </a:rPr>
              <a:t>Consequences is </a:t>
            </a:r>
            <a:r>
              <a:rPr lang="en-US" sz="1738">
                <a:solidFill>
                  <a:srgbClr val="FF1616"/>
                </a:solidFill>
                <a:latin typeface="Muli Regular Bold"/>
              </a:rPr>
              <a:t>immediate </a:t>
            </a:r>
            <a:r>
              <a:rPr lang="en-US" sz="1738">
                <a:solidFill>
                  <a:srgbClr val="000000"/>
                </a:solidFill>
                <a:latin typeface="Muli Regular Bold"/>
              </a:rPr>
              <a:t>because there is momentarily no business</a:t>
            </a:r>
          </a:p>
          <a:p>
            <a:pPr algn="ctr">
              <a:lnSpc>
                <a:spcPts val="2433"/>
              </a:lnSpc>
            </a:pPr>
            <a:endParaRPr lang="en-US" sz="1738">
              <a:solidFill>
                <a:srgbClr val="000000"/>
              </a:solidFill>
              <a:latin typeface="Muli Regular Bold"/>
            </a:endParaRPr>
          </a:p>
          <a:p>
            <a:pPr algn="ctr">
              <a:lnSpc>
                <a:spcPts val="2433"/>
              </a:lnSpc>
            </a:pPr>
            <a:endParaRPr lang="en-US" sz="1738">
              <a:solidFill>
                <a:srgbClr val="000000"/>
              </a:solidFill>
              <a:latin typeface="Muli Regular Bold"/>
            </a:endParaRPr>
          </a:p>
          <a:p>
            <a:pPr algn="ctr">
              <a:lnSpc>
                <a:spcPts val="2433"/>
              </a:lnSpc>
            </a:pPr>
            <a:endParaRPr lang="en-US" sz="1738">
              <a:solidFill>
                <a:srgbClr val="000000"/>
              </a:solidFill>
              <a:latin typeface="Muli Regular Bold"/>
            </a:endParaRPr>
          </a:p>
          <a:p>
            <a:pPr algn="ctr">
              <a:lnSpc>
                <a:spcPts val="2433"/>
              </a:lnSpc>
            </a:pPr>
            <a:endParaRPr lang="en-US" sz="1738">
              <a:solidFill>
                <a:srgbClr val="000000"/>
              </a:solidFill>
              <a:latin typeface="Muli Regular Bold"/>
            </a:endParaRPr>
          </a:p>
        </p:txBody>
      </p:sp>
      <p:sp>
        <p:nvSpPr>
          <p:cNvPr id="15" name="TextBox 15"/>
          <p:cNvSpPr txBox="1"/>
          <p:nvPr/>
        </p:nvSpPr>
        <p:spPr>
          <a:xfrm>
            <a:off x="4430842" y="7525984"/>
            <a:ext cx="5441321" cy="1662800"/>
          </a:xfrm>
          <a:prstGeom prst="rect">
            <a:avLst/>
          </a:prstGeom>
        </p:spPr>
        <p:txBody>
          <a:bodyPr lIns="0" tIns="0" rIns="0" bIns="0" rtlCol="0" anchor="t">
            <a:spAutoFit/>
          </a:bodyPr>
          <a:lstStyle/>
          <a:p>
            <a:pPr algn="ctr">
              <a:lnSpc>
                <a:spcPts val="3359"/>
              </a:lnSpc>
              <a:spcBef>
                <a:spcPct val="0"/>
              </a:spcBef>
            </a:pPr>
            <a:r>
              <a:rPr lang="en-US" sz="2400">
                <a:solidFill>
                  <a:srgbClr val="FF1616"/>
                </a:solidFill>
                <a:latin typeface="Muli Regular Bold"/>
              </a:rPr>
              <a:t> Impact</a:t>
            </a:r>
            <a:r>
              <a:rPr lang="en-US" sz="2400">
                <a:solidFill>
                  <a:srgbClr val="000000"/>
                </a:solidFill>
                <a:latin typeface="Muli Regular Bold"/>
              </a:rPr>
              <a:t> to Business Processes</a:t>
            </a:r>
            <a:r>
              <a:rPr lang="en-US" sz="2400">
                <a:solidFill>
                  <a:srgbClr val="000000"/>
                </a:solidFill>
                <a:latin typeface="Muli Regular"/>
              </a:rPr>
              <a:t> which cannot be operated due to ineffective patch management and security incident procedure</a:t>
            </a:r>
          </a:p>
        </p:txBody>
      </p:sp>
      <p:sp>
        <p:nvSpPr>
          <p:cNvPr id="16" name="TextBox 16"/>
          <p:cNvSpPr txBox="1"/>
          <p:nvPr/>
        </p:nvSpPr>
        <p:spPr>
          <a:xfrm>
            <a:off x="4669318" y="9651144"/>
            <a:ext cx="3619169" cy="405699"/>
          </a:xfrm>
          <a:prstGeom prst="rect">
            <a:avLst/>
          </a:prstGeom>
        </p:spPr>
        <p:txBody>
          <a:bodyPr lIns="0" tIns="0" rIns="0" bIns="0" rtlCol="0" anchor="t">
            <a:spAutoFit/>
          </a:bodyPr>
          <a:lstStyle/>
          <a:p>
            <a:pPr algn="ctr">
              <a:lnSpc>
                <a:spcPts val="3359"/>
              </a:lnSpc>
              <a:spcBef>
                <a:spcPct val="0"/>
              </a:spcBef>
            </a:pPr>
            <a:r>
              <a:rPr lang="en-US" sz="2400">
                <a:solidFill>
                  <a:srgbClr val="FF1616"/>
                </a:solidFill>
                <a:latin typeface="Muli Regular Bold"/>
              </a:rPr>
              <a:t>Damage </a:t>
            </a:r>
            <a:r>
              <a:rPr lang="en-US" sz="2400">
                <a:solidFill>
                  <a:srgbClr val="000000"/>
                </a:solidFill>
                <a:latin typeface="Muli Regular"/>
              </a:rPr>
              <a:t>IT infrastructure,</a:t>
            </a:r>
          </a:p>
        </p:txBody>
      </p:sp>
      <p:sp>
        <p:nvSpPr>
          <p:cNvPr id="17" name="TextBox 17"/>
          <p:cNvSpPr txBox="1"/>
          <p:nvPr/>
        </p:nvSpPr>
        <p:spPr>
          <a:xfrm>
            <a:off x="13603249" y="7705021"/>
            <a:ext cx="4440262" cy="2081834"/>
          </a:xfrm>
          <a:prstGeom prst="rect">
            <a:avLst/>
          </a:prstGeom>
        </p:spPr>
        <p:txBody>
          <a:bodyPr lIns="0" tIns="0" rIns="0" bIns="0" rtlCol="0" anchor="t">
            <a:spAutoFit/>
          </a:bodyPr>
          <a:lstStyle/>
          <a:p>
            <a:pPr algn="ctr">
              <a:lnSpc>
                <a:spcPts val="3359"/>
              </a:lnSpc>
              <a:spcBef>
                <a:spcPct val="0"/>
              </a:spcBef>
            </a:pPr>
            <a:r>
              <a:rPr lang="en-US" sz="2400">
                <a:solidFill>
                  <a:srgbClr val="FF1616"/>
                </a:solidFill>
                <a:latin typeface="Muli Regular"/>
              </a:rPr>
              <a:t>Interruption </a:t>
            </a:r>
            <a:r>
              <a:rPr lang="en-US" sz="2400">
                <a:solidFill>
                  <a:srgbClr val="000000"/>
                </a:solidFill>
                <a:latin typeface="Muli Regular"/>
              </a:rPr>
              <a:t>caused by systems not available</a:t>
            </a:r>
          </a:p>
          <a:p>
            <a:pPr algn="ctr">
              <a:lnSpc>
                <a:spcPts val="3359"/>
              </a:lnSpc>
              <a:spcBef>
                <a:spcPct val="0"/>
              </a:spcBef>
            </a:pPr>
            <a:endParaRPr lang="en-US" sz="2400">
              <a:solidFill>
                <a:srgbClr val="000000"/>
              </a:solidFill>
              <a:latin typeface="Muli Regular"/>
            </a:endParaRPr>
          </a:p>
          <a:p>
            <a:pPr algn="ctr">
              <a:lnSpc>
                <a:spcPts val="3359"/>
              </a:lnSpc>
            </a:pPr>
            <a:r>
              <a:rPr lang="en-US" sz="2400">
                <a:solidFill>
                  <a:srgbClr val="FF1616"/>
                </a:solidFill>
                <a:latin typeface="Muli Regular"/>
              </a:rPr>
              <a:t>Ineffective </a:t>
            </a:r>
            <a:r>
              <a:rPr lang="en-US" sz="2400">
                <a:solidFill>
                  <a:srgbClr val="000000"/>
                </a:solidFill>
                <a:latin typeface="Muli Regular"/>
              </a:rPr>
              <a:t>design of the network architecture.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0087" y="1369261"/>
            <a:ext cx="7513404" cy="1524000"/>
          </a:xfrm>
          <a:prstGeom prst="rect">
            <a:avLst/>
          </a:prstGeom>
        </p:spPr>
        <p:txBody>
          <a:bodyPr lIns="0" tIns="0" rIns="0" bIns="0" rtlCol="0" anchor="t">
            <a:spAutoFit/>
          </a:bodyPr>
          <a:lstStyle/>
          <a:p>
            <a:pPr>
              <a:lnSpc>
                <a:spcPts val="6000"/>
              </a:lnSpc>
            </a:pPr>
            <a:r>
              <a:rPr lang="en-US" sz="5000">
                <a:solidFill>
                  <a:srgbClr val="0E2C4B"/>
                </a:solidFill>
                <a:latin typeface="Muli Bold Bold"/>
              </a:rPr>
              <a:t>Third-party </a:t>
            </a:r>
            <a:r>
              <a:rPr lang="en-US" sz="5000">
                <a:solidFill>
                  <a:srgbClr val="F78F34"/>
                </a:solidFill>
                <a:latin typeface="Muli Bold Bold"/>
              </a:rPr>
              <a:t>unable </a:t>
            </a:r>
            <a:r>
              <a:rPr lang="en-US" sz="5000">
                <a:solidFill>
                  <a:srgbClr val="0E2C4B"/>
                </a:solidFill>
                <a:latin typeface="Muli Bold Bold"/>
              </a:rPr>
              <a:t>to provide services</a:t>
            </a:r>
          </a:p>
        </p:txBody>
      </p:sp>
      <p:grpSp>
        <p:nvGrpSpPr>
          <p:cNvPr id="3" name="Group 3"/>
          <p:cNvGrpSpPr/>
          <p:nvPr/>
        </p:nvGrpSpPr>
        <p:grpSpPr>
          <a:xfrm>
            <a:off x="9622556" y="2131261"/>
            <a:ext cx="9184401" cy="7525674"/>
            <a:chOff x="0" y="0"/>
            <a:chExt cx="12245868" cy="10034232"/>
          </a:xfrm>
        </p:grpSpPr>
        <p:grpSp>
          <p:nvGrpSpPr>
            <p:cNvPr id="4" name="Group 4"/>
            <p:cNvGrpSpPr/>
            <p:nvPr/>
          </p:nvGrpSpPr>
          <p:grpSpPr>
            <a:xfrm>
              <a:off x="1504698" y="0"/>
              <a:ext cx="8816962" cy="881696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id="6" name="Picture 6"/>
            <p:cNvPicPr>
              <a:picLocks noChangeAspect="1"/>
            </p:cNvPicPr>
            <p:nvPr/>
          </p:nvPicPr>
          <p:blipFill>
            <a:blip r:embed="rId2"/>
            <a:srcRect/>
            <a:stretch>
              <a:fillRect/>
            </a:stretch>
          </p:blipFill>
          <p:spPr>
            <a:xfrm>
              <a:off x="1504698" y="319670"/>
              <a:ext cx="8906904" cy="9425296"/>
            </a:xfrm>
            <a:prstGeom prst="rect">
              <a:avLst/>
            </a:prstGeom>
          </p:spPr>
        </p:pic>
        <p:pic>
          <p:nvPicPr>
            <p:cNvPr id="7" name="Picture 7"/>
            <p:cNvPicPr>
              <a:picLocks noChangeAspect="1"/>
            </p:cNvPicPr>
            <p:nvPr/>
          </p:nvPicPr>
          <p:blipFill>
            <a:blip r:embed="rId3">
              <a:alphaModFix amt="18000"/>
            </a:blip>
            <a:srcRect/>
            <a:stretch>
              <a:fillRect/>
            </a:stretch>
          </p:blipFill>
          <p:spPr>
            <a:xfrm>
              <a:off x="5651397" y="7456135"/>
              <a:ext cx="6594470" cy="2288831"/>
            </a:xfrm>
            <a:prstGeom prst="rect">
              <a:avLst/>
            </a:prstGeom>
          </p:spPr>
        </p:pic>
        <p:pic>
          <p:nvPicPr>
            <p:cNvPr id="8" name="Picture 8"/>
            <p:cNvPicPr>
              <a:picLocks noChangeAspect="1"/>
            </p:cNvPicPr>
            <p:nvPr/>
          </p:nvPicPr>
          <p:blipFill>
            <a:blip r:embed="rId4">
              <a:alphaModFix amt="18000"/>
            </a:blip>
            <a:srcRect/>
            <a:stretch>
              <a:fillRect/>
            </a:stretch>
          </p:blipFill>
          <p:spPr>
            <a:xfrm>
              <a:off x="0" y="8072726"/>
              <a:ext cx="5651397" cy="1961506"/>
            </a:xfrm>
            <a:prstGeom prst="rect">
              <a:avLst/>
            </a:prstGeom>
          </p:spPr>
        </p:pic>
      </p:grpSp>
      <p:sp>
        <p:nvSpPr>
          <p:cNvPr id="9" name="TextBox 9"/>
          <p:cNvSpPr txBox="1"/>
          <p:nvPr/>
        </p:nvSpPr>
        <p:spPr>
          <a:xfrm>
            <a:off x="1140087" y="3817061"/>
            <a:ext cx="9306388" cy="850702"/>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E2C4B"/>
                </a:solidFill>
                <a:latin typeface="Muli Regular"/>
              </a:rPr>
              <a:t>Third party site is trained to complete data recovery process</a:t>
            </a:r>
          </a:p>
          <a:p>
            <a:pPr>
              <a:lnSpc>
                <a:spcPts val="3499"/>
              </a:lnSpc>
            </a:pPr>
            <a:r>
              <a:rPr lang="en-US" sz="2499">
                <a:solidFill>
                  <a:srgbClr val="0E2C4B"/>
                </a:solidFill>
                <a:latin typeface="Muli Regular"/>
              </a:rPr>
              <a:t>       without Prideful data centre</a:t>
            </a:r>
          </a:p>
        </p:txBody>
      </p:sp>
      <p:sp>
        <p:nvSpPr>
          <p:cNvPr id="10" name="TextBox 10"/>
          <p:cNvSpPr txBox="1"/>
          <p:nvPr/>
        </p:nvSpPr>
        <p:spPr>
          <a:xfrm>
            <a:off x="1140087" y="5827423"/>
            <a:ext cx="3466654" cy="580390"/>
          </a:xfrm>
          <a:prstGeom prst="rect">
            <a:avLst/>
          </a:prstGeom>
        </p:spPr>
        <p:txBody>
          <a:bodyPr lIns="0" tIns="0" rIns="0" bIns="0" rtlCol="0" anchor="t">
            <a:spAutoFit/>
          </a:bodyPr>
          <a:lstStyle/>
          <a:p>
            <a:pPr algn="ctr">
              <a:lnSpc>
                <a:spcPts val="4759"/>
              </a:lnSpc>
            </a:pPr>
            <a:r>
              <a:rPr lang="en-US" sz="3399">
                <a:solidFill>
                  <a:srgbClr val="0E2C4B"/>
                </a:solidFill>
                <a:latin typeface="Open Sans Light"/>
              </a:rPr>
              <a:t>Possible scenario </a:t>
            </a:r>
          </a:p>
        </p:txBody>
      </p:sp>
      <p:sp>
        <p:nvSpPr>
          <p:cNvPr id="11" name="TextBox 11"/>
          <p:cNvSpPr txBox="1"/>
          <p:nvPr/>
        </p:nvSpPr>
        <p:spPr>
          <a:xfrm>
            <a:off x="1140087" y="6905609"/>
            <a:ext cx="7837512" cy="754646"/>
          </a:xfrm>
          <a:prstGeom prst="rect">
            <a:avLst/>
          </a:prstGeom>
        </p:spPr>
        <p:txBody>
          <a:bodyPr lIns="0" tIns="0" rIns="0" bIns="0" rtlCol="0" anchor="t">
            <a:spAutoFit/>
          </a:bodyPr>
          <a:lstStyle/>
          <a:p>
            <a:pPr marL="467319" lvl="1" indent="-233659" algn="ctr">
              <a:lnSpc>
                <a:spcPts val="3030"/>
              </a:lnSpc>
              <a:buFont typeface="Arial"/>
              <a:buChar char="•"/>
            </a:pPr>
            <a:r>
              <a:rPr lang="en-US" sz="2164">
                <a:solidFill>
                  <a:srgbClr val="0E2C4B"/>
                </a:solidFill>
                <a:latin typeface="Muli Regular"/>
              </a:rPr>
              <a:t>Third party is understaff and  is not able to provide service</a:t>
            </a:r>
          </a:p>
          <a:p>
            <a:pPr marL="467319" lvl="1" indent="-233659" algn="ctr">
              <a:lnSpc>
                <a:spcPts val="3030"/>
              </a:lnSpc>
              <a:buFont typeface="Arial"/>
              <a:buChar char="•"/>
            </a:pPr>
            <a:r>
              <a:rPr lang="en-US" sz="2164">
                <a:solidFill>
                  <a:srgbClr val="0E2C4B"/>
                </a:solidFill>
                <a:latin typeface="Muli Regular"/>
              </a:rPr>
              <a:t>Data recovery will be down </a:t>
            </a:r>
          </a:p>
        </p:txBody>
      </p:sp>
      <p:sp>
        <p:nvSpPr>
          <p:cNvPr id="12" name="TextBox 12"/>
          <p:cNvSpPr txBox="1"/>
          <p:nvPr/>
        </p:nvSpPr>
        <p:spPr>
          <a:xfrm>
            <a:off x="1140087" y="3073085"/>
            <a:ext cx="2061716"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Currrently: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4570333" y="0"/>
            <a:ext cx="13742865" cy="13901346"/>
            <a:chOff x="0" y="0"/>
            <a:chExt cx="7761712" cy="7851218"/>
          </a:xfrm>
        </p:grpSpPr>
        <p:sp>
          <p:nvSpPr>
            <p:cNvPr id="3" name="Freeform 3"/>
            <p:cNvSpPr/>
            <p:nvPr/>
          </p:nvSpPr>
          <p:spPr>
            <a:xfrm>
              <a:off x="0" y="0"/>
              <a:ext cx="7761712" cy="7851218"/>
            </a:xfrm>
            <a:custGeom>
              <a:avLst/>
              <a:gdLst/>
              <a:ahLst/>
              <a:cxnLst/>
              <a:rect l="l" t="t" r="r" b="b"/>
              <a:pathLst>
                <a:path w="7761712" h="7851218">
                  <a:moveTo>
                    <a:pt x="7637252" y="7851218"/>
                  </a:moveTo>
                  <a:lnTo>
                    <a:pt x="124460" y="7851218"/>
                  </a:lnTo>
                  <a:cubicBezTo>
                    <a:pt x="55880" y="7851218"/>
                    <a:pt x="0" y="7795338"/>
                    <a:pt x="0" y="7726759"/>
                  </a:cubicBezTo>
                  <a:lnTo>
                    <a:pt x="0" y="124460"/>
                  </a:lnTo>
                  <a:cubicBezTo>
                    <a:pt x="0" y="55880"/>
                    <a:pt x="55880" y="0"/>
                    <a:pt x="124460" y="0"/>
                  </a:cubicBezTo>
                  <a:lnTo>
                    <a:pt x="7637252" y="0"/>
                  </a:lnTo>
                  <a:cubicBezTo>
                    <a:pt x="7705832" y="0"/>
                    <a:pt x="7761712" y="55880"/>
                    <a:pt x="7761712" y="124460"/>
                  </a:cubicBezTo>
                  <a:lnTo>
                    <a:pt x="7761712" y="7726759"/>
                  </a:lnTo>
                  <a:cubicBezTo>
                    <a:pt x="7761712" y="7795339"/>
                    <a:pt x="7705832" y="7851218"/>
                    <a:pt x="7637252" y="7851218"/>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778198" y="2888581"/>
            <a:ext cx="4606807" cy="4531946"/>
          </a:xfrm>
          <a:prstGeom prst="rect">
            <a:avLst/>
          </a:prstGeom>
        </p:spPr>
      </p:pic>
      <p:sp>
        <p:nvSpPr>
          <p:cNvPr id="5" name="TextBox 5"/>
          <p:cNvSpPr txBox="1"/>
          <p:nvPr/>
        </p:nvSpPr>
        <p:spPr>
          <a:xfrm>
            <a:off x="14927021" y="1859987"/>
            <a:ext cx="1792717"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Actors</a:t>
            </a:r>
          </a:p>
        </p:txBody>
      </p:sp>
      <p:sp>
        <p:nvSpPr>
          <p:cNvPr id="6" name="TextBox 6"/>
          <p:cNvSpPr txBox="1"/>
          <p:nvPr/>
        </p:nvSpPr>
        <p:spPr>
          <a:xfrm>
            <a:off x="1217713" y="3964159"/>
            <a:ext cx="2803757" cy="887062"/>
          </a:xfrm>
          <a:prstGeom prst="rect">
            <a:avLst/>
          </a:prstGeom>
        </p:spPr>
        <p:txBody>
          <a:bodyPr lIns="0" tIns="0" rIns="0" bIns="0" rtlCol="0" anchor="t">
            <a:spAutoFit/>
          </a:bodyPr>
          <a:lstStyle/>
          <a:p>
            <a:pPr algn="ctr">
              <a:lnSpc>
                <a:spcPts val="7279"/>
              </a:lnSpc>
            </a:pPr>
            <a:r>
              <a:rPr lang="en-US" sz="5199">
                <a:solidFill>
                  <a:srgbClr val="000000"/>
                </a:solidFill>
                <a:latin typeface="Open Sans Italics"/>
              </a:rPr>
              <a:t>Summary</a:t>
            </a:r>
          </a:p>
        </p:txBody>
      </p:sp>
      <p:sp>
        <p:nvSpPr>
          <p:cNvPr id="7" name="TextBox 7"/>
          <p:cNvSpPr txBox="1"/>
          <p:nvPr/>
        </p:nvSpPr>
        <p:spPr>
          <a:xfrm>
            <a:off x="10521452" y="-47504"/>
            <a:ext cx="1884164"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Threat</a:t>
            </a:r>
          </a:p>
        </p:txBody>
      </p:sp>
      <p:sp>
        <p:nvSpPr>
          <p:cNvPr id="8" name="TextBox 8"/>
          <p:cNvSpPr txBox="1"/>
          <p:nvPr/>
        </p:nvSpPr>
        <p:spPr>
          <a:xfrm>
            <a:off x="13898619" y="6533466"/>
            <a:ext cx="1563522"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Event</a:t>
            </a:r>
          </a:p>
        </p:txBody>
      </p:sp>
      <p:sp>
        <p:nvSpPr>
          <p:cNvPr id="9" name="TextBox 9"/>
          <p:cNvSpPr txBox="1"/>
          <p:nvPr/>
        </p:nvSpPr>
        <p:spPr>
          <a:xfrm>
            <a:off x="6377908" y="3172347"/>
            <a:ext cx="1397992"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Time</a:t>
            </a:r>
          </a:p>
        </p:txBody>
      </p:sp>
      <p:sp>
        <p:nvSpPr>
          <p:cNvPr id="10" name="TextBox 10"/>
          <p:cNvSpPr txBox="1"/>
          <p:nvPr/>
        </p:nvSpPr>
        <p:spPr>
          <a:xfrm>
            <a:off x="6199562" y="7261490"/>
            <a:ext cx="1754684"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Assets</a:t>
            </a:r>
          </a:p>
        </p:txBody>
      </p:sp>
      <p:sp>
        <p:nvSpPr>
          <p:cNvPr id="11" name="TextBox 11"/>
          <p:cNvSpPr txBox="1"/>
          <p:nvPr/>
        </p:nvSpPr>
        <p:spPr>
          <a:xfrm>
            <a:off x="9542063" y="1187839"/>
            <a:ext cx="3842942" cy="1589379"/>
          </a:xfrm>
          <a:prstGeom prst="rect">
            <a:avLst/>
          </a:prstGeom>
        </p:spPr>
        <p:txBody>
          <a:bodyPr lIns="0" tIns="0" rIns="0" bIns="0" rtlCol="0" anchor="t">
            <a:spAutoFit/>
          </a:bodyPr>
          <a:lstStyle/>
          <a:p>
            <a:pPr algn="ctr">
              <a:lnSpc>
                <a:spcPts val="3221"/>
              </a:lnSpc>
            </a:pPr>
            <a:r>
              <a:rPr lang="en-US" sz="2301">
                <a:solidFill>
                  <a:srgbClr val="000000"/>
                </a:solidFill>
                <a:latin typeface="Muli Regular"/>
              </a:rPr>
              <a:t>Third-party is </a:t>
            </a:r>
            <a:r>
              <a:rPr lang="en-US" sz="2301">
                <a:solidFill>
                  <a:srgbClr val="FF1616"/>
                </a:solidFill>
                <a:latin typeface="Muli Regular Bold"/>
              </a:rPr>
              <a:t>unable</a:t>
            </a:r>
            <a:r>
              <a:rPr lang="en-US" sz="2301">
                <a:solidFill>
                  <a:srgbClr val="000000"/>
                </a:solidFill>
                <a:latin typeface="Muli Regular"/>
              </a:rPr>
              <a:t> to provide service</a:t>
            </a:r>
          </a:p>
          <a:p>
            <a:pPr algn="ctr">
              <a:lnSpc>
                <a:spcPts val="3221"/>
              </a:lnSpc>
            </a:pPr>
            <a:r>
              <a:rPr lang="en-US" sz="2301">
                <a:solidFill>
                  <a:srgbClr val="FF1616"/>
                </a:solidFill>
                <a:latin typeface="Muli Regular"/>
              </a:rPr>
              <a:t>Unable to recover </a:t>
            </a:r>
            <a:r>
              <a:rPr lang="en-US" sz="2301">
                <a:solidFill>
                  <a:srgbClr val="000000"/>
                </a:solidFill>
                <a:latin typeface="Muli Regular"/>
              </a:rPr>
              <a:t>data timely </a:t>
            </a:r>
          </a:p>
        </p:txBody>
      </p:sp>
      <p:sp>
        <p:nvSpPr>
          <p:cNvPr id="12" name="TextBox 12"/>
          <p:cNvSpPr txBox="1"/>
          <p:nvPr/>
        </p:nvSpPr>
        <p:spPr>
          <a:xfrm>
            <a:off x="13385005" y="2649170"/>
            <a:ext cx="4979636" cy="1189230"/>
          </a:xfrm>
          <a:prstGeom prst="rect">
            <a:avLst/>
          </a:prstGeom>
        </p:spPr>
        <p:txBody>
          <a:bodyPr lIns="0" tIns="0" rIns="0" bIns="0" rtlCol="0" anchor="t">
            <a:spAutoFit/>
          </a:bodyPr>
          <a:lstStyle/>
          <a:p>
            <a:pPr algn="ctr">
              <a:lnSpc>
                <a:spcPts val="3221"/>
              </a:lnSpc>
            </a:pPr>
            <a:endParaRPr/>
          </a:p>
          <a:p>
            <a:pPr algn="ctr">
              <a:lnSpc>
                <a:spcPts val="3221"/>
              </a:lnSpc>
            </a:pPr>
            <a:endParaRPr/>
          </a:p>
          <a:p>
            <a:pPr algn="ctr">
              <a:lnSpc>
                <a:spcPts val="3221"/>
              </a:lnSpc>
            </a:pPr>
            <a:r>
              <a:rPr lang="en-US" sz="2301">
                <a:solidFill>
                  <a:srgbClr val="FF1616"/>
                </a:solidFill>
                <a:latin typeface="Muli Regular Bold"/>
              </a:rPr>
              <a:t>External </a:t>
            </a:r>
            <a:r>
              <a:rPr lang="en-US" sz="2301">
                <a:solidFill>
                  <a:srgbClr val="000000"/>
                </a:solidFill>
                <a:latin typeface="Muli Regular"/>
              </a:rPr>
              <a:t>third party labour</a:t>
            </a:r>
          </a:p>
        </p:txBody>
      </p:sp>
      <p:sp>
        <p:nvSpPr>
          <p:cNvPr id="13" name="TextBox 13"/>
          <p:cNvSpPr txBox="1"/>
          <p:nvPr/>
        </p:nvSpPr>
        <p:spPr>
          <a:xfrm>
            <a:off x="124409" y="61012"/>
            <a:ext cx="10128964" cy="778546"/>
          </a:xfrm>
          <a:prstGeom prst="rect">
            <a:avLst/>
          </a:prstGeom>
        </p:spPr>
        <p:txBody>
          <a:bodyPr lIns="0" tIns="0" rIns="0" bIns="0" rtlCol="0" anchor="t">
            <a:spAutoFit/>
          </a:bodyPr>
          <a:lstStyle/>
          <a:p>
            <a:pPr>
              <a:lnSpc>
                <a:spcPts val="6457"/>
              </a:lnSpc>
            </a:pPr>
            <a:r>
              <a:rPr lang="en-US" sz="4612">
                <a:solidFill>
                  <a:srgbClr val="0E2C4B"/>
                </a:solidFill>
                <a:latin typeface="Muli Bold Bold"/>
              </a:rPr>
              <a:t>Risk Scenario</a:t>
            </a:r>
          </a:p>
        </p:txBody>
      </p:sp>
      <p:sp>
        <p:nvSpPr>
          <p:cNvPr id="14" name="TextBox 14"/>
          <p:cNvSpPr txBox="1"/>
          <p:nvPr/>
        </p:nvSpPr>
        <p:spPr>
          <a:xfrm>
            <a:off x="5772548" y="4225970"/>
            <a:ext cx="2768038" cy="405698"/>
          </a:xfrm>
          <a:prstGeom prst="rect">
            <a:avLst/>
          </a:prstGeom>
        </p:spPr>
        <p:txBody>
          <a:bodyPr lIns="0" tIns="0" rIns="0" bIns="0" rtlCol="0" anchor="t">
            <a:spAutoFit/>
          </a:bodyPr>
          <a:lstStyle/>
          <a:p>
            <a:pPr algn="ctr">
              <a:lnSpc>
                <a:spcPts val="3360"/>
              </a:lnSpc>
            </a:pPr>
            <a:r>
              <a:rPr lang="en-US" sz="2400">
                <a:solidFill>
                  <a:srgbClr val="FF1616"/>
                </a:solidFill>
                <a:latin typeface="Muli Regular Bold"/>
              </a:rPr>
              <a:t>Long </a:t>
            </a:r>
            <a:r>
              <a:rPr lang="en-US" sz="2400">
                <a:solidFill>
                  <a:srgbClr val="000000"/>
                </a:solidFill>
                <a:latin typeface="Muli Regular"/>
              </a:rPr>
              <a:t> recovery time</a:t>
            </a:r>
          </a:p>
        </p:txBody>
      </p:sp>
      <p:sp>
        <p:nvSpPr>
          <p:cNvPr id="15" name="TextBox 15"/>
          <p:cNvSpPr txBox="1"/>
          <p:nvPr/>
        </p:nvSpPr>
        <p:spPr>
          <a:xfrm>
            <a:off x="13296471" y="7845545"/>
            <a:ext cx="3261100" cy="1253628"/>
          </a:xfrm>
          <a:prstGeom prst="rect">
            <a:avLst/>
          </a:prstGeom>
        </p:spPr>
        <p:txBody>
          <a:bodyPr lIns="0" tIns="0" rIns="0" bIns="0" rtlCol="0" anchor="t">
            <a:spAutoFit/>
          </a:bodyPr>
          <a:lstStyle/>
          <a:p>
            <a:pPr algn="just">
              <a:lnSpc>
                <a:spcPts val="3341"/>
              </a:lnSpc>
              <a:spcBef>
                <a:spcPct val="0"/>
              </a:spcBef>
            </a:pPr>
            <a:r>
              <a:rPr lang="en-US" sz="2386">
                <a:solidFill>
                  <a:srgbClr val="FF1616"/>
                </a:solidFill>
                <a:latin typeface="Muli Regular Bold"/>
              </a:rPr>
              <a:t>Interruption </a:t>
            </a:r>
            <a:r>
              <a:rPr lang="en-US" sz="2386">
                <a:solidFill>
                  <a:srgbClr val="000000"/>
                </a:solidFill>
                <a:latin typeface="Muli Regular"/>
              </a:rPr>
              <a:t>of the IT services from the third party.</a:t>
            </a:r>
          </a:p>
        </p:txBody>
      </p:sp>
      <p:sp>
        <p:nvSpPr>
          <p:cNvPr id="16" name="TextBox 16"/>
          <p:cNvSpPr txBox="1"/>
          <p:nvPr/>
        </p:nvSpPr>
        <p:spPr>
          <a:xfrm>
            <a:off x="4792917" y="8290085"/>
            <a:ext cx="6288584" cy="374073"/>
          </a:xfrm>
          <a:prstGeom prst="rect">
            <a:avLst/>
          </a:prstGeom>
        </p:spPr>
        <p:txBody>
          <a:bodyPr lIns="0" tIns="0" rIns="0" bIns="0" rtlCol="0" anchor="t">
            <a:spAutoFit/>
          </a:bodyPr>
          <a:lstStyle/>
          <a:p>
            <a:pPr algn="ctr">
              <a:lnSpc>
                <a:spcPts val="3006"/>
              </a:lnSpc>
              <a:spcBef>
                <a:spcPct val="0"/>
              </a:spcBef>
            </a:pPr>
            <a:r>
              <a:rPr lang="en-US" sz="2147">
                <a:solidFill>
                  <a:srgbClr val="FF1616"/>
                </a:solidFill>
                <a:latin typeface="Muli Regular Bold"/>
              </a:rPr>
              <a:t>business processes </a:t>
            </a:r>
            <a:r>
              <a:rPr lang="en-US" sz="2147">
                <a:solidFill>
                  <a:srgbClr val="211A15"/>
                </a:solidFill>
                <a:latin typeface="Muli Regular Bold"/>
              </a:rPr>
              <a:t>that are not being performed,</a:t>
            </a:r>
          </a:p>
        </p:txBody>
      </p:sp>
      <p:sp>
        <p:nvSpPr>
          <p:cNvPr id="17" name="TextBox 17"/>
          <p:cNvSpPr txBox="1"/>
          <p:nvPr/>
        </p:nvSpPr>
        <p:spPr>
          <a:xfrm>
            <a:off x="4885152" y="8852535"/>
            <a:ext cx="5408488" cy="405765"/>
          </a:xfrm>
          <a:prstGeom prst="rect">
            <a:avLst/>
          </a:prstGeom>
        </p:spPr>
        <p:txBody>
          <a:bodyPr lIns="0" tIns="0" rIns="0" bIns="0" rtlCol="0" anchor="t">
            <a:spAutoFit/>
          </a:bodyPr>
          <a:lstStyle/>
          <a:p>
            <a:pPr algn="ctr">
              <a:lnSpc>
                <a:spcPts val="3359"/>
              </a:lnSpc>
              <a:spcBef>
                <a:spcPct val="0"/>
              </a:spcBef>
            </a:pPr>
            <a:r>
              <a:rPr lang="en-US" sz="2400">
                <a:solidFill>
                  <a:srgbClr val="FF1616"/>
                </a:solidFill>
                <a:latin typeface="Muli Regular Bold"/>
              </a:rPr>
              <a:t> IT infrastructure </a:t>
            </a:r>
            <a:r>
              <a:rPr lang="en-US" sz="2400">
                <a:solidFill>
                  <a:srgbClr val="000000"/>
                </a:solidFill>
                <a:latin typeface="Muli Regular"/>
              </a:rPr>
              <a:t>that is not recovered,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4570333" y="0"/>
            <a:ext cx="13742865" cy="13901346"/>
            <a:chOff x="0" y="0"/>
            <a:chExt cx="7761712" cy="7851218"/>
          </a:xfrm>
        </p:grpSpPr>
        <p:sp>
          <p:nvSpPr>
            <p:cNvPr id="3" name="Freeform 3"/>
            <p:cNvSpPr/>
            <p:nvPr/>
          </p:nvSpPr>
          <p:spPr>
            <a:xfrm>
              <a:off x="0" y="0"/>
              <a:ext cx="7761712" cy="7851218"/>
            </a:xfrm>
            <a:custGeom>
              <a:avLst/>
              <a:gdLst/>
              <a:ahLst/>
              <a:cxnLst/>
              <a:rect l="l" t="t" r="r" b="b"/>
              <a:pathLst>
                <a:path w="7761712" h="7851218">
                  <a:moveTo>
                    <a:pt x="7637252" y="7851218"/>
                  </a:moveTo>
                  <a:lnTo>
                    <a:pt x="124460" y="7851218"/>
                  </a:lnTo>
                  <a:cubicBezTo>
                    <a:pt x="55880" y="7851218"/>
                    <a:pt x="0" y="7795338"/>
                    <a:pt x="0" y="7726759"/>
                  </a:cubicBezTo>
                  <a:lnTo>
                    <a:pt x="0" y="124460"/>
                  </a:lnTo>
                  <a:cubicBezTo>
                    <a:pt x="0" y="55880"/>
                    <a:pt x="55880" y="0"/>
                    <a:pt x="124460" y="0"/>
                  </a:cubicBezTo>
                  <a:lnTo>
                    <a:pt x="7637252" y="0"/>
                  </a:lnTo>
                  <a:cubicBezTo>
                    <a:pt x="7705832" y="0"/>
                    <a:pt x="7761712" y="55880"/>
                    <a:pt x="7761712" y="124460"/>
                  </a:cubicBezTo>
                  <a:lnTo>
                    <a:pt x="7761712" y="7726759"/>
                  </a:lnTo>
                  <a:cubicBezTo>
                    <a:pt x="7761712" y="7795339"/>
                    <a:pt x="7705832" y="7851218"/>
                    <a:pt x="7637252" y="7851218"/>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02326" y="2351143"/>
            <a:ext cx="4606807" cy="4531946"/>
          </a:xfrm>
          <a:prstGeom prst="rect">
            <a:avLst/>
          </a:prstGeom>
        </p:spPr>
      </p:pic>
      <p:sp>
        <p:nvSpPr>
          <p:cNvPr id="5" name="TextBox 5"/>
          <p:cNvSpPr txBox="1"/>
          <p:nvPr/>
        </p:nvSpPr>
        <p:spPr>
          <a:xfrm>
            <a:off x="14927021" y="1859987"/>
            <a:ext cx="1792717"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Actors</a:t>
            </a:r>
          </a:p>
        </p:txBody>
      </p:sp>
      <p:sp>
        <p:nvSpPr>
          <p:cNvPr id="6" name="TextBox 6"/>
          <p:cNvSpPr txBox="1"/>
          <p:nvPr/>
        </p:nvSpPr>
        <p:spPr>
          <a:xfrm>
            <a:off x="1217713" y="3964159"/>
            <a:ext cx="2803757" cy="887062"/>
          </a:xfrm>
          <a:prstGeom prst="rect">
            <a:avLst/>
          </a:prstGeom>
        </p:spPr>
        <p:txBody>
          <a:bodyPr lIns="0" tIns="0" rIns="0" bIns="0" rtlCol="0" anchor="t">
            <a:spAutoFit/>
          </a:bodyPr>
          <a:lstStyle/>
          <a:p>
            <a:pPr algn="ctr">
              <a:lnSpc>
                <a:spcPts val="7279"/>
              </a:lnSpc>
            </a:pPr>
            <a:r>
              <a:rPr lang="en-US" sz="5199">
                <a:solidFill>
                  <a:srgbClr val="000000"/>
                </a:solidFill>
                <a:latin typeface="Open Sans Italics"/>
              </a:rPr>
              <a:t>Summary</a:t>
            </a:r>
          </a:p>
        </p:txBody>
      </p:sp>
      <p:sp>
        <p:nvSpPr>
          <p:cNvPr id="7" name="TextBox 7"/>
          <p:cNvSpPr txBox="1"/>
          <p:nvPr/>
        </p:nvSpPr>
        <p:spPr>
          <a:xfrm>
            <a:off x="10521452" y="-47504"/>
            <a:ext cx="1884164"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Threat</a:t>
            </a:r>
          </a:p>
        </p:txBody>
      </p:sp>
      <p:sp>
        <p:nvSpPr>
          <p:cNvPr id="8" name="TextBox 8"/>
          <p:cNvSpPr txBox="1"/>
          <p:nvPr/>
        </p:nvSpPr>
        <p:spPr>
          <a:xfrm>
            <a:off x="13898619" y="6533466"/>
            <a:ext cx="1563522"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Event</a:t>
            </a:r>
          </a:p>
        </p:txBody>
      </p:sp>
      <p:sp>
        <p:nvSpPr>
          <p:cNvPr id="9" name="TextBox 9"/>
          <p:cNvSpPr txBox="1"/>
          <p:nvPr/>
        </p:nvSpPr>
        <p:spPr>
          <a:xfrm>
            <a:off x="6377908" y="3172347"/>
            <a:ext cx="1397992"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Time</a:t>
            </a:r>
          </a:p>
        </p:txBody>
      </p:sp>
      <p:sp>
        <p:nvSpPr>
          <p:cNvPr id="10" name="TextBox 10"/>
          <p:cNvSpPr txBox="1"/>
          <p:nvPr/>
        </p:nvSpPr>
        <p:spPr>
          <a:xfrm>
            <a:off x="6199562" y="6533466"/>
            <a:ext cx="1754684" cy="887062"/>
          </a:xfrm>
          <a:prstGeom prst="rect">
            <a:avLst/>
          </a:prstGeom>
        </p:spPr>
        <p:txBody>
          <a:bodyPr lIns="0" tIns="0" rIns="0" bIns="0" rtlCol="0" anchor="t">
            <a:spAutoFit/>
          </a:bodyPr>
          <a:lstStyle/>
          <a:p>
            <a:pPr algn="ctr">
              <a:lnSpc>
                <a:spcPts val="7279"/>
              </a:lnSpc>
            </a:pPr>
            <a:r>
              <a:rPr lang="en-US" sz="5199" u="sng">
                <a:solidFill>
                  <a:srgbClr val="000000"/>
                </a:solidFill>
                <a:latin typeface="Open Sans Italics"/>
              </a:rPr>
              <a:t>Assets</a:t>
            </a:r>
          </a:p>
        </p:txBody>
      </p:sp>
      <p:sp>
        <p:nvSpPr>
          <p:cNvPr id="11" name="TextBox 11"/>
          <p:cNvSpPr txBox="1"/>
          <p:nvPr/>
        </p:nvSpPr>
        <p:spPr>
          <a:xfrm>
            <a:off x="9490620" y="981075"/>
            <a:ext cx="3842942" cy="1189329"/>
          </a:xfrm>
          <a:prstGeom prst="rect">
            <a:avLst/>
          </a:prstGeom>
        </p:spPr>
        <p:txBody>
          <a:bodyPr lIns="0" tIns="0" rIns="0" bIns="0" rtlCol="0" anchor="t">
            <a:spAutoFit/>
          </a:bodyPr>
          <a:lstStyle/>
          <a:p>
            <a:pPr algn="ctr">
              <a:lnSpc>
                <a:spcPts val="3221"/>
              </a:lnSpc>
            </a:pPr>
            <a:r>
              <a:rPr lang="en-US" sz="2301">
                <a:solidFill>
                  <a:srgbClr val="FF1616"/>
                </a:solidFill>
                <a:latin typeface="Muli Regular"/>
              </a:rPr>
              <a:t>Failure </a:t>
            </a:r>
            <a:r>
              <a:rPr lang="en-US" sz="2301">
                <a:solidFill>
                  <a:srgbClr val="000000"/>
                </a:solidFill>
                <a:latin typeface="Muli Regular"/>
              </a:rPr>
              <a:t>to comply management rules and may escalate privileges.</a:t>
            </a:r>
          </a:p>
        </p:txBody>
      </p:sp>
      <p:sp>
        <p:nvSpPr>
          <p:cNvPr id="12" name="TextBox 12"/>
          <p:cNvSpPr txBox="1"/>
          <p:nvPr/>
        </p:nvSpPr>
        <p:spPr>
          <a:xfrm>
            <a:off x="12972323" y="2840956"/>
            <a:ext cx="4979636" cy="389229"/>
          </a:xfrm>
          <a:prstGeom prst="rect">
            <a:avLst/>
          </a:prstGeom>
        </p:spPr>
        <p:txBody>
          <a:bodyPr lIns="0" tIns="0" rIns="0" bIns="0" rtlCol="0" anchor="t">
            <a:spAutoFit/>
          </a:bodyPr>
          <a:lstStyle/>
          <a:p>
            <a:pPr algn="ctr">
              <a:lnSpc>
                <a:spcPts val="3221"/>
              </a:lnSpc>
            </a:pPr>
            <a:r>
              <a:rPr lang="en-US" sz="2301">
                <a:solidFill>
                  <a:srgbClr val="FF1616"/>
                </a:solidFill>
                <a:latin typeface="Muli Regular"/>
              </a:rPr>
              <a:t>Internal </a:t>
            </a:r>
            <a:r>
              <a:rPr lang="en-US" sz="2301">
                <a:solidFill>
                  <a:srgbClr val="000000"/>
                </a:solidFill>
                <a:latin typeface="Muli Regular"/>
              </a:rPr>
              <a:t>staff</a:t>
            </a:r>
          </a:p>
        </p:txBody>
      </p:sp>
      <p:sp>
        <p:nvSpPr>
          <p:cNvPr id="13" name="TextBox 13"/>
          <p:cNvSpPr txBox="1"/>
          <p:nvPr/>
        </p:nvSpPr>
        <p:spPr>
          <a:xfrm>
            <a:off x="124409" y="61012"/>
            <a:ext cx="10128964" cy="778546"/>
          </a:xfrm>
          <a:prstGeom prst="rect">
            <a:avLst/>
          </a:prstGeom>
        </p:spPr>
        <p:txBody>
          <a:bodyPr lIns="0" tIns="0" rIns="0" bIns="0" rtlCol="0" anchor="t">
            <a:spAutoFit/>
          </a:bodyPr>
          <a:lstStyle/>
          <a:p>
            <a:pPr>
              <a:lnSpc>
                <a:spcPts val="6457"/>
              </a:lnSpc>
            </a:pPr>
            <a:r>
              <a:rPr lang="en-US" sz="4612">
                <a:solidFill>
                  <a:srgbClr val="0E2C4B"/>
                </a:solidFill>
                <a:latin typeface="Muli Bold Bold"/>
              </a:rPr>
              <a:t>Risk Scenario</a:t>
            </a:r>
          </a:p>
        </p:txBody>
      </p:sp>
      <p:sp>
        <p:nvSpPr>
          <p:cNvPr id="14" name="TextBox 14"/>
          <p:cNvSpPr txBox="1"/>
          <p:nvPr/>
        </p:nvSpPr>
        <p:spPr>
          <a:xfrm>
            <a:off x="4636362" y="4228653"/>
            <a:ext cx="4472062" cy="405764"/>
          </a:xfrm>
          <a:prstGeom prst="rect">
            <a:avLst/>
          </a:prstGeom>
        </p:spPr>
        <p:txBody>
          <a:bodyPr lIns="0" tIns="0" rIns="0" bIns="0" rtlCol="0" anchor="t">
            <a:spAutoFit/>
          </a:bodyPr>
          <a:lstStyle/>
          <a:p>
            <a:pPr algn="ctr">
              <a:lnSpc>
                <a:spcPts val="3360"/>
              </a:lnSpc>
            </a:pPr>
            <a:r>
              <a:rPr lang="en-US" sz="2400">
                <a:solidFill>
                  <a:srgbClr val="000000"/>
                </a:solidFill>
                <a:latin typeface="Muli Regular Bold"/>
              </a:rPr>
              <a:t> timing of the event is </a:t>
            </a:r>
            <a:r>
              <a:rPr lang="en-US" sz="2400">
                <a:solidFill>
                  <a:srgbClr val="FF1616"/>
                </a:solidFill>
                <a:latin typeface="Muli Regular Bold"/>
              </a:rPr>
              <a:t>extended</a:t>
            </a:r>
          </a:p>
        </p:txBody>
      </p:sp>
      <p:sp>
        <p:nvSpPr>
          <p:cNvPr id="15" name="TextBox 15"/>
          <p:cNvSpPr txBox="1"/>
          <p:nvPr/>
        </p:nvSpPr>
        <p:spPr>
          <a:xfrm>
            <a:off x="13333562" y="7829564"/>
            <a:ext cx="4177768" cy="834726"/>
          </a:xfrm>
          <a:prstGeom prst="rect">
            <a:avLst/>
          </a:prstGeom>
        </p:spPr>
        <p:txBody>
          <a:bodyPr lIns="0" tIns="0" rIns="0" bIns="0" rtlCol="0" anchor="t">
            <a:spAutoFit/>
          </a:bodyPr>
          <a:lstStyle/>
          <a:p>
            <a:pPr algn="just">
              <a:lnSpc>
                <a:spcPts val="3341"/>
              </a:lnSpc>
              <a:spcBef>
                <a:spcPct val="0"/>
              </a:spcBef>
            </a:pPr>
            <a:r>
              <a:rPr lang="en-US" sz="2386">
                <a:solidFill>
                  <a:srgbClr val="FF1616"/>
                </a:solidFill>
                <a:latin typeface="Muli Regular Bold"/>
              </a:rPr>
              <a:t> ineffective </a:t>
            </a:r>
            <a:r>
              <a:rPr lang="en-US" sz="2386">
                <a:solidFill>
                  <a:srgbClr val="000000"/>
                </a:solidFill>
                <a:latin typeface="Muli Regular Bold"/>
              </a:rPr>
              <a:t>design and/or </a:t>
            </a:r>
            <a:r>
              <a:rPr lang="en-US" sz="2386">
                <a:solidFill>
                  <a:srgbClr val="FF1616"/>
                </a:solidFill>
                <a:latin typeface="Muli Regular Bold"/>
              </a:rPr>
              <a:t>ineffective </a:t>
            </a:r>
            <a:r>
              <a:rPr lang="en-US" sz="2386">
                <a:solidFill>
                  <a:srgbClr val="000000"/>
                </a:solidFill>
                <a:latin typeface="Muli Regular Bold"/>
              </a:rPr>
              <a:t>execution </a:t>
            </a:r>
          </a:p>
        </p:txBody>
      </p:sp>
      <p:sp>
        <p:nvSpPr>
          <p:cNvPr id="16" name="TextBox 16"/>
          <p:cNvSpPr txBox="1"/>
          <p:nvPr/>
        </p:nvSpPr>
        <p:spPr>
          <a:xfrm>
            <a:off x="5084314" y="7631398"/>
            <a:ext cx="3985180" cy="374073"/>
          </a:xfrm>
          <a:prstGeom prst="rect">
            <a:avLst/>
          </a:prstGeom>
        </p:spPr>
        <p:txBody>
          <a:bodyPr lIns="0" tIns="0" rIns="0" bIns="0" rtlCol="0" anchor="t">
            <a:spAutoFit/>
          </a:bodyPr>
          <a:lstStyle/>
          <a:p>
            <a:pPr algn="ctr">
              <a:lnSpc>
                <a:spcPts val="3006"/>
              </a:lnSpc>
              <a:spcBef>
                <a:spcPct val="0"/>
              </a:spcBef>
            </a:pPr>
            <a:r>
              <a:rPr lang="en-US" sz="2147">
                <a:solidFill>
                  <a:srgbClr val="FF1616"/>
                </a:solidFill>
                <a:latin typeface="Muli Regular Bold"/>
              </a:rPr>
              <a:t> Business impact </a:t>
            </a:r>
          </a:p>
        </p:txBody>
      </p:sp>
      <p:sp>
        <p:nvSpPr>
          <p:cNvPr id="17" name="TextBox 17"/>
          <p:cNvSpPr txBox="1"/>
          <p:nvPr/>
        </p:nvSpPr>
        <p:spPr>
          <a:xfrm>
            <a:off x="4742086" y="8227877"/>
            <a:ext cx="4669637" cy="405765"/>
          </a:xfrm>
          <a:prstGeom prst="rect">
            <a:avLst/>
          </a:prstGeom>
        </p:spPr>
        <p:txBody>
          <a:bodyPr lIns="0" tIns="0" rIns="0" bIns="0" rtlCol="0" anchor="t">
            <a:spAutoFit/>
          </a:bodyPr>
          <a:lstStyle/>
          <a:p>
            <a:pPr algn="ctr">
              <a:lnSpc>
                <a:spcPts val="3359"/>
              </a:lnSpc>
              <a:spcBef>
                <a:spcPct val="0"/>
              </a:spcBef>
            </a:pPr>
            <a:r>
              <a:rPr lang="en-US" sz="2400">
                <a:solidFill>
                  <a:srgbClr val="FF1616"/>
                </a:solidFill>
                <a:latin typeface="Muli Regular Bold"/>
              </a:rPr>
              <a:t>organizational structures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51109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15075" y="2555985"/>
            <a:ext cx="5657850" cy="5657850"/>
            <a:chOff x="0" y="0"/>
            <a:chExt cx="12700000" cy="12700000"/>
          </a:xfrm>
        </p:grpSpPr>
        <p:sp>
          <p:nvSpPr>
            <p:cNvPr id="3" name="Freeform 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2"/>
              <a:stretch>
                <a:fillRect l="-19525" r="-19526"/>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541180" y="3472398"/>
            <a:ext cx="3089841" cy="411480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3656980" y="3472398"/>
            <a:ext cx="3089841" cy="411480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320098">
            <a:off x="-3918150" y="-4119726"/>
            <a:ext cx="8066018" cy="715675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436442">
            <a:off x="13456968" y="-857823"/>
            <a:ext cx="4623240" cy="2908438"/>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020822">
            <a:off x="16303415" y="543386"/>
            <a:ext cx="2917378" cy="2588510"/>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270924" y="7382555"/>
            <a:ext cx="4042791" cy="4114800"/>
          </a:xfrm>
          <a:prstGeom prst="rect">
            <a:avLst/>
          </a:prstGeom>
        </p:spPr>
      </p:pic>
      <p:sp>
        <p:nvSpPr>
          <p:cNvPr id="10" name="TextBox 10"/>
          <p:cNvSpPr txBox="1"/>
          <p:nvPr/>
        </p:nvSpPr>
        <p:spPr>
          <a:xfrm>
            <a:off x="5342973" y="940954"/>
            <a:ext cx="8133308" cy="1847626"/>
          </a:xfrm>
          <a:prstGeom prst="rect">
            <a:avLst/>
          </a:prstGeom>
        </p:spPr>
        <p:txBody>
          <a:bodyPr lIns="0" tIns="0" rIns="0" bIns="0" rtlCol="0" anchor="t">
            <a:spAutoFit/>
          </a:bodyPr>
          <a:lstStyle/>
          <a:p>
            <a:pPr algn="ctr">
              <a:lnSpc>
                <a:spcPts val="7012"/>
              </a:lnSpc>
            </a:pPr>
            <a:r>
              <a:rPr lang="en-US" sz="7540">
                <a:solidFill>
                  <a:srgbClr val="FFFFFF"/>
                </a:solidFill>
                <a:latin typeface="Lazydog"/>
              </a:rPr>
              <a:t>Thank You for Watching</a:t>
            </a:r>
          </a:p>
        </p:txBody>
      </p:sp>
      <p:sp>
        <p:nvSpPr>
          <p:cNvPr id="11" name="TextBox 11"/>
          <p:cNvSpPr txBox="1"/>
          <p:nvPr/>
        </p:nvSpPr>
        <p:spPr>
          <a:xfrm>
            <a:off x="5077346" y="8726437"/>
            <a:ext cx="8133308" cy="713518"/>
          </a:xfrm>
          <a:prstGeom prst="rect">
            <a:avLst/>
          </a:prstGeom>
        </p:spPr>
        <p:txBody>
          <a:bodyPr lIns="0" tIns="0" rIns="0" bIns="0" rtlCol="0" anchor="t">
            <a:spAutoFit/>
          </a:bodyPr>
          <a:lstStyle/>
          <a:p>
            <a:pPr algn="ctr">
              <a:lnSpc>
                <a:spcPts val="5208"/>
              </a:lnSpc>
            </a:pPr>
            <a:r>
              <a:rPr lang="en-US" sz="5600">
                <a:solidFill>
                  <a:srgbClr val="FFFFFF"/>
                </a:solidFill>
                <a:latin typeface="Lazydog"/>
              </a:rPr>
              <a:t>Like &amp; Subscribe</a:t>
            </a:r>
          </a:p>
        </p:txBody>
      </p:sp>
      <p:sp>
        <p:nvSpPr>
          <p:cNvPr id="12" name="TextBox 12"/>
          <p:cNvSpPr txBox="1"/>
          <p:nvPr/>
        </p:nvSpPr>
        <p:spPr>
          <a:xfrm>
            <a:off x="1028700" y="4905783"/>
            <a:ext cx="4114800" cy="1381379"/>
          </a:xfrm>
          <a:prstGeom prst="rect">
            <a:avLst/>
          </a:prstGeom>
        </p:spPr>
        <p:txBody>
          <a:bodyPr lIns="0" tIns="0" rIns="0" bIns="0" rtlCol="0" anchor="t">
            <a:spAutoFit/>
          </a:bodyPr>
          <a:lstStyle/>
          <a:p>
            <a:pPr algn="ctr">
              <a:lnSpc>
                <a:spcPts val="5208"/>
              </a:lnSpc>
            </a:pPr>
            <a:r>
              <a:rPr lang="en-US" sz="5600">
                <a:solidFill>
                  <a:srgbClr val="FFFFFF"/>
                </a:solidFill>
                <a:latin typeface="Lazydog"/>
              </a:rPr>
              <a:t>Next</a:t>
            </a:r>
          </a:p>
          <a:p>
            <a:pPr algn="ctr">
              <a:lnSpc>
                <a:spcPts val="5208"/>
              </a:lnSpc>
            </a:pPr>
            <a:r>
              <a:rPr lang="en-US" sz="5600">
                <a:solidFill>
                  <a:srgbClr val="FFFFFF"/>
                </a:solidFill>
                <a:latin typeface="Lazydog"/>
              </a:rPr>
              <a:t>video</a:t>
            </a:r>
          </a:p>
        </p:txBody>
      </p:sp>
      <p:sp>
        <p:nvSpPr>
          <p:cNvPr id="13" name="TextBox 13"/>
          <p:cNvSpPr txBox="1"/>
          <p:nvPr/>
        </p:nvSpPr>
        <p:spPr>
          <a:xfrm>
            <a:off x="13144500" y="4905783"/>
            <a:ext cx="4114800" cy="1381379"/>
          </a:xfrm>
          <a:prstGeom prst="rect">
            <a:avLst/>
          </a:prstGeom>
        </p:spPr>
        <p:txBody>
          <a:bodyPr lIns="0" tIns="0" rIns="0" bIns="0" rtlCol="0" anchor="t">
            <a:spAutoFit/>
          </a:bodyPr>
          <a:lstStyle/>
          <a:p>
            <a:pPr algn="ctr">
              <a:lnSpc>
                <a:spcPts val="5208"/>
              </a:lnSpc>
            </a:pPr>
            <a:r>
              <a:rPr lang="en-US" sz="5600">
                <a:solidFill>
                  <a:srgbClr val="FFFFFF"/>
                </a:solidFill>
                <a:latin typeface="Lazydog"/>
              </a:rPr>
              <a:t>Next</a:t>
            </a:r>
          </a:p>
          <a:p>
            <a:pPr algn="ctr">
              <a:lnSpc>
                <a:spcPts val="5208"/>
              </a:lnSpc>
            </a:pPr>
            <a:r>
              <a:rPr lang="en-US" sz="5600">
                <a:solidFill>
                  <a:srgbClr val="FFFFFF"/>
                </a:solidFill>
                <a:latin typeface="Lazydog"/>
              </a:rPr>
              <a:t>video</a:t>
            </a:r>
          </a:p>
        </p:txBody>
      </p:sp>
      <p:pic>
        <p:nvPicPr>
          <p:cNvPr id="14" name="Picture 1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6876568">
            <a:off x="16258681" y="7987081"/>
            <a:ext cx="3699431" cy="3733370"/>
          </a:xfrm>
          <a:prstGeom prst="rect">
            <a:avLst/>
          </a:prstGeom>
        </p:spPr>
      </p:pic>
      <p:pic>
        <p:nvPicPr>
          <p:cNvPr id="15" name="Picture 15"/>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4909657" y="8064782"/>
            <a:ext cx="3733370" cy="3278578"/>
          </a:xfrm>
          <a:prstGeom prst="rect">
            <a:avLst/>
          </a:prstGeom>
        </p:spPr>
      </p:pic>
      <p:pic>
        <p:nvPicPr>
          <p:cNvPr id="16" name="Picture 1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9928233" flipV="1">
            <a:off x="-3164064" y="9447584"/>
            <a:ext cx="5779026" cy="872108"/>
          </a:xfrm>
          <a:prstGeom prst="rect">
            <a:avLst/>
          </a:prstGeom>
        </p:spPr>
      </p:pic>
      <p:pic>
        <p:nvPicPr>
          <p:cNvPr id="17" name="Picture 17"/>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10206913" flipV="1">
            <a:off x="-3112760" y="8868447"/>
            <a:ext cx="5779026" cy="682976"/>
          </a:xfrm>
          <a:prstGeom prst="rect">
            <a:avLst/>
          </a:prstGeom>
        </p:spPr>
      </p:pic>
      <p:pic>
        <p:nvPicPr>
          <p:cNvPr id="18" name="Picture 18"/>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330926" y="-2012198"/>
            <a:ext cx="3541240" cy="454005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870594" y="1028700"/>
            <a:ext cx="12388706" cy="677725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353696" y="4100621"/>
            <a:ext cx="950181" cy="712636"/>
          </a:xfrm>
          <a:prstGeom prst="rect">
            <a:avLst/>
          </a:prstGeom>
        </p:spPr>
      </p:pic>
      <p:sp>
        <p:nvSpPr>
          <p:cNvPr id="4" name="TextBox 4"/>
          <p:cNvSpPr txBox="1"/>
          <p:nvPr/>
        </p:nvSpPr>
        <p:spPr>
          <a:xfrm>
            <a:off x="70293" y="3685347"/>
            <a:ext cx="5298281" cy="1862750"/>
          </a:xfrm>
          <a:prstGeom prst="rect">
            <a:avLst/>
          </a:prstGeom>
        </p:spPr>
        <p:txBody>
          <a:bodyPr lIns="0" tIns="0" rIns="0" bIns="0" rtlCol="0" anchor="t">
            <a:spAutoFit/>
          </a:bodyPr>
          <a:lstStyle/>
          <a:p>
            <a:pPr algn="ctr">
              <a:lnSpc>
                <a:spcPts val="4953"/>
              </a:lnSpc>
              <a:spcBef>
                <a:spcPct val="0"/>
              </a:spcBef>
            </a:pPr>
            <a:r>
              <a:rPr lang="en-US" sz="3538">
                <a:solidFill>
                  <a:srgbClr val="000000"/>
                </a:solidFill>
                <a:latin typeface="Muli Regular"/>
              </a:rPr>
              <a:t>Risk Level: Significant</a:t>
            </a:r>
          </a:p>
          <a:p>
            <a:pPr algn="ctr">
              <a:lnSpc>
                <a:spcPts val="4953"/>
              </a:lnSpc>
              <a:spcBef>
                <a:spcPct val="0"/>
              </a:spcBef>
            </a:pPr>
            <a:r>
              <a:rPr lang="en-US" sz="3538">
                <a:solidFill>
                  <a:srgbClr val="000000"/>
                </a:solidFill>
                <a:latin typeface="Muli Regular"/>
              </a:rPr>
              <a:t>Probability: possible </a:t>
            </a:r>
          </a:p>
          <a:p>
            <a:pPr algn="ctr">
              <a:lnSpc>
                <a:spcPts val="4953"/>
              </a:lnSpc>
              <a:spcBef>
                <a:spcPct val="0"/>
              </a:spcBef>
            </a:pPr>
            <a:r>
              <a:rPr lang="en-US" sz="3538">
                <a:solidFill>
                  <a:srgbClr val="000000"/>
                </a:solidFill>
                <a:latin typeface="Muli Regular"/>
              </a:rPr>
              <a:t>Impact: Med High Severe </a:t>
            </a:r>
          </a:p>
        </p:txBody>
      </p:sp>
      <p:sp>
        <p:nvSpPr>
          <p:cNvPr id="5" name="TextBox 5"/>
          <p:cNvSpPr txBox="1"/>
          <p:nvPr/>
        </p:nvSpPr>
        <p:spPr>
          <a:xfrm>
            <a:off x="537670" y="364455"/>
            <a:ext cx="6449467" cy="1533525"/>
          </a:xfrm>
          <a:prstGeom prst="rect">
            <a:avLst/>
          </a:prstGeom>
        </p:spPr>
        <p:txBody>
          <a:bodyPr lIns="0" tIns="0" rIns="0" bIns="0" rtlCol="0" anchor="t">
            <a:spAutoFit/>
          </a:bodyPr>
          <a:lstStyle/>
          <a:p>
            <a:pPr algn="ctr">
              <a:lnSpc>
                <a:spcPts val="12599"/>
              </a:lnSpc>
            </a:pPr>
            <a:r>
              <a:rPr lang="en-US" sz="9000">
                <a:solidFill>
                  <a:srgbClr val="000000"/>
                </a:solidFill>
                <a:latin typeface="Open Sans Extra Bold"/>
              </a:rPr>
              <a:t>Risk Model</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3489" y="5386193"/>
            <a:ext cx="2597447" cy="21582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85142" y="642211"/>
            <a:ext cx="2256693" cy="285657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71223" y="3171736"/>
            <a:ext cx="1539149" cy="1789709"/>
          </a:xfrm>
          <a:prstGeom prst="rect">
            <a:avLst/>
          </a:prstGeom>
        </p:spPr>
      </p:pic>
      <p:sp>
        <p:nvSpPr>
          <p:cNvPr id="5" name="TextBox 5"/>
          <p:cNvSpPr txBox="1"/>
          <p:nvPr/>
        </p:nvSpPr>
        <p:spPr>
          <a:xfrm>
            <a:off x="5112212" y="1358945"/>
            <a:ext cx="11749644" cy="570865"/>
          </a:xfrm>
          <a:prstGeom prst="rect">
            <a:avLst/>
          </a:prstGeom>
        </p:spPr>
        <p:txBody>
          <a:bodyPr lIns="0" tIns="0" rIns="0" bIns="0" rtlCol="0" anchor="t">
            <a:spAutoFit/>
          </a:bodyPr>
          <a:lstStyle/>
          <a:p>
            <a:pPr algn="ctr">
              <a:lnSpc>
                <a:spcPts val="4759"/>
              </a:lnSpc>
            </a:pPr>
            <a:r>
              <a:rPr lang="en-US" sz="3399">
                <a:solidFill>
                  <a:srgbClr val="000000"/>
                </a:solidFill>
                <a:latin typeface="Muli Regular"/>
              </a:rPr>
              <a:t>1)Risk Avoidance: Strict management rules </a:t>
            </a:r>
          </a:p>
        </p:txBody>
      </p:sp>
      <p:sp>
        <p:nvSpPr>
          <p:cNvPr id="6" name="TextBox 6"/>
          <p:cNvSpPr txBox="1"/>
          <p:nvPr/>
        </p:nvSpPr>
        <p:spPr>
          <a:xfrm>
            <a:off x="0" y="3495858"/>
            <a:ext cx="12246600" cy="570733"/>
          </a:xfrm>
          <a:prstGeom prst="rect">
            <a:avLst/>
          </a:prstGeom>
        </p:spPr>
        <p:txBody>
          <a:bodyPr lIns="0" tIns="0" rIns="0" bIns="0" rtlCol="0" anchor="t">
            <a:spAutoFit/>
          </a:bodyPr>
          <a:lstStyle/>
          <a:p>
            <a:pPr algn="ctr">
              <a:lnSpc>
                <a:spcPts val="4759"/>
              </a:lnSpc>
            </a:pPr>
            <a:r>
              <a:rPr lang="en-US" sz="3399">
                <a:solidFill>
                  <a:srgbClr val="000000"/>
                </a:solidFill>
                <a:latin typeface="Muli Regular"/>
              </a:rPr>
              <a:t>2)Risk Acceptance:Acceptance of the risk </a:t>
            </a:r>
          </a:p>
        </p:txBody>
      </p:sp>
      <p:sp>
        <p:nvSpPr>
          <p:cNvPr id="7" name="TextBox 7"/>
          <p:cNvSpPr txBox="1"/>
          <p:nvPr/>
        </p:nvSpPr>
        <p:spPr>
          <a:xfrm>
            <a:off x="10309230" y="5894449"/>
            <a:ext cx="3874740" cy="570865"/>
          </a:xfrm>
          <a:prstGeom prst="rect">
            <a:avLst/>
          </a:prstGeom>
        </p:spPr>
        <p:txBody>
          <a:bodyPr lIns="0" tIns="0" rIns="0" bIns="0" rtlCol="0" anchor="t">
            <a:spAutoFit/>
          </a:bodyPr>
          <a:lstStyle/>
          <a:p>
            <a:pPr algn="ctr">
              <a:lnSpc>
                <a:spcPts val="4759"/>
              </a:lnSpc>
            </a:pPr>
            <a:r>
              <a:rPr lang="en-US" sz="3399">
                <a:solidFill>
                  <a:srgbClr val="000000"/>
                </a:solidFill>
                <a:latin typeface="Muli Regular"/>
              </a:rPr>
              <a:t>3)Risk Sharing:N/A </a:t>
            </a:r>
          </a:p>
        </p:txBody>
      </p:sp>
      <p:sp>
        <p:nvSpPr>
          <p:cNvPr id="8" name="TextBox 8"/>
          <p:cNvSpPr txBox="1"/>
          <p:nvPr/>
        </p:nvSpPr>
        <p:spPr>
          <a:xfrm>
            <a:off x="376096" y="7730476"/>
            <a:ext cx="17911904" cy="570865"/>
          </a:xfrm>
          <a:prstGeom prst="rect">
            <a:avLst/>
          </a:prstGeom>
        </p:spPr>
        <p:txBody>
          <a:bodyPr lIns="0" tIns="0" rIns="0" bIns="0" rtlCol="0" anchor="t">
            <a:spAutoFit/>
          </a:bodyPr>
          <a:lstStyle/>
          <a:p>
            <a:pPr algn="ctr">
              <a:lnSpc>
                <a:spcPts val="4759"/>
              </a:lnSpc>
            </a:pPr>
            <a:r>
              <a:rPr lang="en-US" sz="3399">
                <a:solidFill>
                  <a:srgbClr val="000000"/>
                </a:solidFill>
                <a:latin typeface="Muli Regular"/>
              </a:rPr>
              <a:t>4)Risk Mitigation:Frequent review and immediate removal of inappropriate access rights</a:t>
            </a:r>
          </a:p>
        </p:txBody>
      </p:sp>
      <p:sp>
        <p:nvSpPr>
          <p:cNvPr id="9" name="TextBox 9"/>
          <p:cNvSpPr txBox="1"/>
          <p:nvPr/>
        </p:nvSpPr>
        <p:spPr>
          <a:xfrm>
            <a:off x="5112212" y="-117430"/>
            <a:ext cx="8439671" cy="1533525"/>
          </a:xfrm>
          <a:prstGeom prst="rect">
            <a:avLst/>
          </a:prstGeom>
        </p:spPr>
        <p:txBody>
          <a:bodyPr lIns="0" tIns="0" rIns="0" bIns="0" rtlCol="0" anchor="t">
            <a:spAutoFit/>
          </a:bodyPr>
          <a:lstStyle/>
          <a:p>
            <a:pPr algn="ctr">
              <a:lnSpc>
                <a:spcPts val="12599"/>
              </a:lnSpc>
            </a:pPr>
            <a:r>
              <a:rPr lang="en-US" sz="9000">
                <a:solidFill>
                  <a:srgbClr val="000000"/>
                </a:solidFill>
                <a:latin typeface="Open Sans Extra Bold"/>
              </a:rPr>
              <a:t>Risk Response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5D3"/>
        </a:solidFill>
        <a:effectLst/>
      </p:bgPr>
    </p:bg>
    <p:spTree>
      <p:nvGrpSpPr>
        <p:cNvPr id="1" name=""/>
        <p:cNvGrpSpPr/>
        <p:nvPr/>
      </p:nvGrpSpPr>
      <p:grpSpPr>
        <a:xfrm>
          <a:off x="0" y="0"/>
          <a:ext cx="0" cy="0"/>
          <a:chOff x="0" y="0"/>
          <a:chExt cx="0" cy="0"/>
        </a:xfrm>
      </p:grpSpPr>
      <p:grpSp>
        <p:nvGrpSpPr>
          <p:cNvPr id="2" name="Group 2"/>
          <p:cNvGrpSpPr/>
          <p:nvPr/>
        </p:nvGrpSpPr>
        <p:grpSpPr>
          <a:xfrm>
            <a:off x="9348294" y="236488"/>
            <a:ext cx="8610034" cy="9814023"/>
            <a:chOff x="0" y="0"/>
            <a:chExt cx="6888027" cy="7851218"/>
          </a:xfrm>
        </p:grpSpPr>
        <p:sp>
          <p:nvSpPr>
            <p:cNvPr id="3" name="Freeform 3"/>
            <p:cNvSpPr/>
            <p:nvPr/>
          </p:nvSpPr>
          <p:spPr>
            <a:xfrm>
              <a:off x="0" y="0"/>
              <a:ext cx="6888028" cy="7851218"/>
            </a:xfrm>
            <a:custGeom>
              <a:avLst/>
              <a:gdLst/>
              <a:ahLst/>
              <a:cxnLst/>
              <a:rect l="l" t="t" r="r" b="b"/>
              <a:pathLst>
                <a:path w="6888028" h="7851218">
                  <a:moveTo>
                    <a:pt x="6763567" y="7851218"/>
                  </a:moveTo>
                  <a:lnTo>
                    <a:pt x="124460" y="7851218"/>
                  </a:lnTo>
                  <a:cubicBezTo>
                    <a:pt x="55880" y="7851218"/>
                    <a:pt x="0" y="7795338"/>
                    <a:pt x="0" y="7726759"/>
                  </a:cubicBezTo>
                  <a:lnTo>
                    <a:pt x="0" y="124460"/>
                  </a:lnTo>
                  <a:cubicBezTo>
                    <a:pt x="0" y="55880"/>
                    <a:pt x="55880" y="0"/>
                    <a:pt x="124460" y="0"/>
                  </a:cubicBezTo>
                  <a:lnTo>
                    <a:pt x="6763568" y="0"/>
                  </a:lnTo>
                  <a:cubicBezTo>
                    <a:pt x="6832147" y="0"/>
                    <a:pt x="6888028" y="55880"/>
                    <a:pt x="6888028" y="124460"/>
                  </a:cubicBezTo>
                  <a:lnTo>
                    <a:pt x="6888028" y="7726759"/>
                  </a:lnTo>
                  <a:cubicBezTo>
                    <a:pt x="6888028" y="7795339"/>
                    <a:pt x="6832147" y="7851218"/>
                    <a:pt x="6763568" y="7851218"/>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14571708" y="6597233"/>
            <a:ext cx="2978316" cy="2937365"/>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55696" y="1495703"/>
            <a:ext cx="3876080" cy="387608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89474" y="5927369"/>
            <a:ext cx="3380045" cy="3835512"/>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48294" y="2948602"/>
            <a:ext cx="2633770" cy="2633770"/>
          </a:xfrm>
          <a:prstGeom prst="rect">
            <a:avLst/>
          </a:prstGeom>
        </p:spPr>
      </p:pic>
      <p:grpSp>
        <p:nvGrpSpPr>
          <p:cNvPr id="8" name="Group 8"/>
          <p:cNvGrpSpPr/>
          <p:nvPr/>
        </p:nvGrpSpPr>
        <p:grpSpPr>
          <a:xfrm>
            <a:off x="622864" y="274718"/>
            <a:ext cx="5956633" cy="1985404"/>
            <a:chOff x="0" y="0"/>
            <a:chExt cx="7942177" cy="2647206"/>
          </a:xfrm>
        </p:grpSpPr>
        <p:sp>
          <p:nvSpPr>
            <p:cNvPr id="9" name="TextBox 9"/>
            <p:cNvSpPr txBox="1"/>
            <p:nvPr/>
          </p:nvSpPr>
          <p:spPr>
            <a:xfrm>
              <a:off x="0" y="1563261"/>
              <a:ext cx="7251795" cy="1083945"/>
            </a:xfrm>
            <a:prstGeom prst="rect">
              <a:avLst/>
            </a:prstGeom>
          </p:spPr>
          <p:txBody>
            <a:bodyPr lIns="0" tIns="0" rIns="0" bIns="0" rtlCol="0" anchor="t">
              <a:spAutoFit/>
            </a:bodyPr>
            <a:lstStyle/>
            <a:p>
              <a:pPr>
                <a:lnSpc>
                  <a:spcPts val="3359"/>
                </a:lnSpc>
              </a:pPr>
              <a:endParaRPr/>
            </a:p>
            <a:p>
              <a:pPr>
                <a:lnSpc>
                  <a:spcPts val="3359"/>
                </a:lnSpc>
              </a:pPr>
              <a:endParaRPr/>
            </a:p>
          </p:txBody>
        </p:sp>
        <p:sp>
          <p:nvSpPr>
            <p:cNvPr id="10" name="TextBox 10"/>
            <p:cNvSpPr txBox="1"/>
            <p:nvPr/>
          </p:nvSpPr>
          <p:spPr>
            <a:xfrm>
              <a:off x="0" y="0"/>
              <a:ext cx="7942177" cy="1016000"/>
            </a:xfrm>
            <a:prstGeom prst="rect">
              <a:avLst/>
            </a:prstGeom>
          </p:spPr>
          <p:txBody>
            <a:bodyPr lIns="0" tIns="0" rIns="0" bIns="0" rtlCol="0" anchor="t">
              <a:spAutoFit/>
            </a:bodyPr>
            <a:lstStyle/>
            <a:p>
              <a:pPr>
                <a:lnSpc>
                  <a:spcPts val="6000"/>
                </a:lnSpc>
              </a:pPr>
              <a:r>
                <a:rPr lang="en-US" sz="5000">
                  <a:solidFill>
                    <a:srgbClr val="0E2C4B"/>
                  </a:solidFill>
                  <a:latin typeface="Muli Bold Bold"/>
                </a:rPr>
                <a:t>BUSINESS GOAL</a:t>
              </a:r>
            </a:p>
          </p:txBody>
        </p:sp>
      </p:grpSp>
      <p:sp>
        <p:nvSpPr>
          <p:cNvPr id="11" name="TextBox 11"/>
          <p:cNvSpPr txBox="1"/>
          <p:nvPr/>
        </p:nvSpPr>
        <p:spPr>
          <a:xfrm>
            <a:off x="4294352" y="2634595"/>
            <a:ext cx="4570288"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E2C4B"/>
                </a:solidFill>
                <a:latin typeface="Muli Regular"/>
              </a:rPr>
              <a:t>Go public next year</a:t>
            </a:r>
          </a:p>
        </p:txBody>
      </p:sp>
      <p:sp>
        <p:nvSpPr>
          <p:cNvPr id="12" name="TextBox 12"/>
          <p:cNvSpPr txBox="1"/>
          <p:nvPr/>
        </p:nvSpPr>
        <p:spPr>
          <a:xfrm>
            <a:off x="818378" y="8168638"/>
            <a:ext cx="3607445"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E2C4B"/>
                </a:solidFill>
                <a:latin typeface="Muli Regular"/>
              </a:rPr>
              <a:t>Increase Profit</a:t>
            </a:r>
          </a:p>
        </p:txBody>
      </p:sp>
      <p:grpSp>
        <p:nvGrpSpPr>
          <p:cNvPr id="13" name="Group 13"/>
          <p:cNvGrpSpPr/>
          <p:nvPr/>
        </p:nvGrpSpPr>
        <p:grpSpPr>
          <a:xfrm>
            <a:off x="9129368" y="0"/>
            <a:ext cx="5956633" cy="1985404"/>
            <a:chOff x="0" y="0"/>
            <a:chExt cx="7942177" cy="2647206"/>
          </a:xfrm>
        </p:grpSpPr>
        <p:sp>
          <p:nvSpPr>
            <p:cNvPr id="14" name="TextBox 14"/>
            <p:cNvSpPr txBox="1"/>
            <p:nvPr/>
          </p:nvSpPr>
          <p:spPr>
            <a:xfrm>
              <a:off x="0" y="1563261"/>
              <a:ext cx="7251795" cy="1083945"/>
            </a:xfrm>
            <a:prstGeom prst="rect">
              <a:avLst/>
            </a:prstGeom>
          </p:spPr>
          <p:txBody>
            <a:bodyPr lIns="0" tIns="0" rIns="0" bIns="0" rtlCol="0" anchor="t">
              <a:spAutoFit/>
            </a:bodyPr>
            <a:lstStyle/>
            <a:p>
              <a:pPr>
                <a:lnSpc>
                  <a:spcPts val="3359"/>
                </a:lnSpc>
              </a:pPr>
              <a:endParaRPr/>
            </a:p>
            <a:p>
              <a:pPr>
                <a:lnSpc>
                  <a:spcPts val="3359"/>
                </a:lnSpc>
              </a:pPr>
              <a:endParaRPr/>
            </a:p>
          </p:txBody>
        </p:sp>
        <p:sp>
          <p:nvSpPr>
            <p:cNvPr id="15" name="TextBox 15"/>
            <p:cNvSpPr txBox="1"/>
            <p:nvPr/>
          </p:nvSpPr>
          <p:spPr>
            <a:xfrm>
              <a:off x="0" y="0"/>
              <a:ext cx="7942177" cy="1016000"/>
            </a:xfrm>
            <a:prstGeom prst="rect">
              <a:avLst/>
            </a:prstGeom>
          </p:spPr>
          <p:txBody>
            <a:bodyPr lIns="0" tIns="0" rIns="0" bIns="0" rtlCol="0" anchor="t">
              <a:spAutoFit/>
            </a:bodyPr>
            <a:lstStyle/>
            <a:p>
              <a:pPr>
                <a:lnSpc>
                  <a:spcPts val="6000"/>
                </a:lnSpc>
              </a:pPr>
              <a:r>
                <a:rPr lang="en-US" sz="5000">
                  <a:solidFill>
                    <a:srgbClr val="0E2C4B"/>
                  </a:solidFill>
                  <a:latin typeface="Muli Bold Bold"/>
                </a:rPr>
                <a:t>Strategies </a:t>
              </a:r>
            </a:p>
          </p:txBody>
        </p:sp>
      </p:grpSp>
      <p:sp>
        <p:nvSpPr>
          <p:cNvPr id="16" name="TextBox 16"/>
          <p:cNvSpPr txBox="1"/>
          <p:nvPr/>
        </p:nvSpPr>
        <p:spPr>
          <a:xfrm>
            <a:off x="9742794" y="6540083"/>
            <a:ext cx="4729782" cy="1771015"/>
          </a:xfrm>
          <a:prstGeom prst="rect">
            <a:avLst/>
          </a:prstGeom>
        </p:spPr>
        <p:txBody>
          <a:bodyPr lIns="0" tIns="0" rIns="0" bIns="0" rtlCol="0" anchor="t">
            <a:spAutoFit/>
          </a:bodyPr>
          <a:lstStyle/>
          <a:p>
            <a:pPr marL="734059" lvl="1" indent="-367030" algn="ctr">
              <a:lnSpc>
                <a:spcPts val="4759"/>
              </a:lnSpc>
              <a:buFont typeface="Arial"/>
              <a:buChar char="•"/>
            </a:pPr>
            <a:r>
              <a:rPr lang="en-US" sz="3399" dirty="0">
                <a:solidFill>
                  <a:srgbClr val="0E2C4B"/>
                </a:solidFill>
                <a:latin typeface="Muli Regular"/>
              </a:rPr>
              <a:t>Improve branch-based consumer operations</a:t>
            </a:r>
          </a:p>
        </p:txBody>
      </p:sp>
      <p:sp>
        <p:nvSpPr>
          <p:cNvPr id="17" name="TextBox 17"/>
          <p:cNvSpPr txBox="1"/>
          <p:nvPr/>
        </p:nvSpPr>
        <p:spPr>
          <a:xfrm>
            <a:off x="12107685" y="3811754"/>
            <a:ext cx="6180315" cy="1770618"/>
          </a:xfrm>
          <a:prstGeom prst="rect">
            <a:avLst/>
          </a:prstGeom>
        </p:spPr>
        <p:txBody>
          <a:bodyPr lIns="0" tIns="0" rIns="0" bIns="0" rtlCol="0" anchor="t">
            <a:spAutoFit/>
          </a:bodyPr>
          <a:lstStyle/>
          <a:p>
            <a:pPr marL="734061" lvl="1" indent="-367031" algn="ctr">
              <a:lnSpc>
                <a:spcPts val="4760"/>
              </a:lnSpc>
              <a:buFont typeface="Arial"/>
              <a:buChar char="•"/>
            </a:pPr>
            <a:r>
              <a:rPr lang="en-US" sz="3400">
                <a:solidFill>
                  <a:srgbClr val="0E2C4B"/>
                </a:solidFill>
                <a:latin typeface="Muli Regular"/>
              </a:rPr>
              <a:t> Pursuing new consumer bank deposits</a:t>
            </a:r>
          </a:p>
          <a:p>
            <a:pPr marL="734061" lvl="1" indent="-367031" algn="ctr">
              <a:lnSpc>
                <a:spcPts val="4760"/>
              </a:lnSpc>
              <a:buFont typeface="Arial"/>
              <a:buChar char="•"/>
            </a:pPr>
            <a:r>
              <a:rPr lang="en-US" sz="3400">
                <a:solidFill>
                  <a:srgbClr val="0E2C4B"/>
                </a:solidFill>
                <a:latin typeface="Muli Regular"/>
              </a:rPr>
              <a:t>Stay Competitive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8BD49"/>
        </a:solidFill>
        <a:effectLst/>
      </p:bgPr>
    </p:bg>
    <p:spTree>
      <p:nvGrpSpPr>
        <p:cNvPr id="1" name=""/>
        <p:cNvGrpSpPr/>
        <p:nvPr/>
      </p:nvGrpSpPr>
      <p:grpSpPr>
        <a:xfrm>
          <a:off x="0" y="0"/>
          <a:ext cx="0" cy="0"/>
          <a:chOff x="0" y="0"/>
          <a:chExt cx="0" cy="0"/>
        </a:xfrm>
      </p:grpSpPr>
      <p:sp>
        <p:nvSpPr>
          <p:cNvPr id="2" name="TextBox 2"/>
          <p:cNvSpPr txBox="1"/>
          <p:nvPr/>
        </p:nvSpPr>
        <p:spPr>
          <a:xfrm>
            <a:off x="214820" y="421961"/>
            <a:ext cx="17360163" cy="2054375"/>
          </a:xfrm>
          <a:prstGeom prst="rect">
            <a:avLst/>
          </a:prstGeom>
        </p:spPr>
        <p:txBody>
          <a:bodyPr lIns="0" tIns="0" rIns="0" bIns="0" rtlCol="0" anchor="t">
            <a:spAutoFit/>
          </a:bodyPr>
          <a:lstStyle/>
          <a:p>
            <a:pPr marL="0" lvl="0" indent="0" algn="ctr">
              <a:lnSpc>
                <a:spcPts val="6985"/>
              </a:lnSpc>
              <a:spcBef>
                <a:spcPct val="0"/>
              </a:spcBef>
            </a:pPr>
            <a:r>
              <a:rPr lang="en-US" sz="7676">
                <a:solidFill>
                  <a:srgbClr val="000000"/>
                </a:solidFill>
                <a:latin typeface="Agrandir Black"/>
              </a:rPr>
              <a:t>RISK SCENARIO:THIRD-PARTY UNABLE TO PROVIDE SERVICES</a:t>
            </a:r>
          </a:p>
        </p:txBody>
      </p:sp>
      <p:pic>
        <p:nvPicPr>
          <p:cNvPr id="3" name="Picture 3"/>
          <p:cNvPicPr>
            <a:picLocks noChangeAspect="1"/>
          </p:cNvPicPr>
          <p:nvPr/>
        </p:nvPicPr>
        <p:blipFill>
          <a:blip r:embed="rId2"/>
          <a:srcRect/>
          <a:stretch>
            <a:fillRect/>
          </a:stretch>
        </p:blipFill>
        <p:spPr>
          <a:xfrm>
            <a:off x="214820" y="4941214"/>
            <a:ext cx="10153238" cy="5345786"/>
          </a:xfrm>
          <a:prstGeom prst="rect">
            <a:avLst/>
          </a:prstGeom>
        </p:spPr>
      </p:pic>
      <p:sp>
        <p:nvSpPr>
          <p:cNvPr id="4" name="TextBox 4"/>
          <p:cNvSpPr txBox="1"/>
          <p:nvPr/>
        </p:nvSpPr>
        <p:spPr>
          <a:xfrm>
            <a:off x="524415" y="2526814"/>
            <a:ext cx="16734885" cy="2098040"/>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Kollektif Bold"/>
              </a:rPr>
              <a:t>Annualised Loss Expectancy =Annual Rate of Occurrence X Single Loss Expectancy</a:t>
            </a:r>
          </a:p>
          <a:p>
            <a:pPr algn="ctr">
              <a:lnSpc>
                <a:spcPts val="4059"/>
              </a:lnSpc>
              <a:spcBef>
                <a:spcPct val="0"/>
              </a:spcBef>
            </a:pPr>
            <a:r>
              <a:rPr lang="en-US" sz="2899">
                <a:solidFill>
                  <a:srgbClr val="000000"/>
                </a:solidFill>
                <a:latin typeface="Kollektif Bold"/>
              </a:rPr>
              <a:t>        = 1/5 X 10M</a:t>
            </a:r>
          </a:p>
          <a:p>
            <a:pPr algn="ctr">
              <a:lnSpc>
                <a:spcPts val="4059"/>
              </a:lnSpc>
              <a:spcBef>
                <a:spcPct val="0"/>
              </a:spcBef>
            </a:pPr>
            <a:endParaRPr lang="en-US" sz="2899">
              <a:solidFill>
                <a:srgbClr val="000000"/>
              </a:solidFill>
              <a:latin typeface="Kollektif Bold"/>
            </a:endParaRPr>
          </a:p>
          <a:p>
            <a:pPr algn="ctr">
              <a:lnSpc>
                <a:spcPts val="4059"/>
              </a:lnSpc>
              <a:spcBef>
                <a:spcPct val="0"/>
              </a:spcBef>
            </a:pPr>
            <a:r>
              <a:rPr lang="en-US" sz="2899">
                <a:solidFill>
                  <a:srgbClr val="000000"/>
                </a:solidFill>
                <a:latin typeface="Kollektif Bold"/>
              </a:rPr>
              <a:t>        = 2M</a:t>
            </a:r>
          </a:p>
        </p:txBody>
      </p:sp>
      <p:pic>
        <p:nvPicPr>
          <p:cNvPr id="5" name="Picture 5"/>
          <p:cNvPicPr>
            <a:picLocks noChangeAspect="1"/>
          </p:cNvPicPr>
          <p:nvPr/>
        </p:nvPicPr>
        <p:blipFill>
          <a:blip r:embed="rId3"/>
          <a:srcRect l="5521" b="17014"/>
          <a:stretch>
            <a:fillRect/>
          </a:stretch>
        </p:blipFill>
        <p:spPr>
          <a:xfrm>
            <a:off x="10859876" y="3860006"/>
            <a:ext cx="7101857" cy="6082034"/>
          </a:xfrm>
          <a:prstGeom prst="rect">
            <a:avLst/>
          </a:prstGeom>
        </p:spPr>
      </p:pic>
      <p:sp>
        <p:nvSpPr>
          <p:cNvPr id="6" name="TextBox 6"/>
          <p:cNvSpPr txBox="1"/>
          <p:nvPr/>
        </p:nvSpPr>
        <p:spPr>
          <a:xfrm>
            <a:off x="722024" y="3845275"/>
            <a:ext cx="5033275" cy="1095939"/>
          </a:xfrm>
          <a:prstGeom prst="rect">
            <a:avLst/>
          </a:prstGeom>
        </p:spPr>
        <p:txBody>
          <a:bodyPr lIns="0" tIns="0" rIns="0" bIns="0" rtlCol="0" anchor="t">
            <a:spAutoFit/>
          </a:bodyPr>
          <a:lstStyle/>
          <a:p>
            <a:pPr algn="ctr">
              <a:lnSpc>
                <a:spcPts val="7616"/>
              </a:lnSpc>
            </a:pPr>
            <a:r>
              <a:rPr lang="en-US" sz="9288">
                <a:solidFill>
                  <a:srgbClr val="000000"/>
                </a:solidFill>
                <a:latin typeface="Playlist Script"/>
              </a:rPr>
              <a:t>Risk Model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9299575" y="236488"/>
            <a:ext cx="8674628" cy="9814023"/>
            <a:chOff x="0" y="0"/>
            <a:chExt cx="6939702" cy="7851218"/>
          </a:xfrm>
        </p:grpSpPr>
        <p:sp>
          <p:nvSpPr>
            <p:cNvPr id="3" name="Freeform 3"/>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grpSp>
        <p:nvGrpSpPr>
          <p:cNvPr id="4" name="Group 4"/>
          <p:cNvGrpSpPr/>
          <p:nvPr/>
        </p:nvGrpSpPr>
        <p:grpSpPr>
          <a:xfrm>
            <a:off x="313797" y="236488"/>
            <a:ext cx="8674628" cy="9814023"/>
            <a:chOff x="0" y="0"/>
            <a:chExt cx="6939702" cy="7851218"/>
          </a:xfrm>
        </p:grpSpPr>
        <p:sp>
          <p:nvSpPr>
            <p:cNvPr id="5" name="Freeform 5"/>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sp>
        <p:nvSpPr>
          <p:cNvPr id="6" name="TextBox 6"/>
          <p:cNvSpPr txBox="1"/>
          <p:nvPr/>
        </p:nvSpPr>
        <p:spPr>
          <a:xfrm>
            <a:off x="1405191" y="1614354"/>
            <a:ext cx="6411925" cy="1524000"/>
          </a:xfrm>
          <a:prstGeom prst="rect">
            <a:avLst/>
          </a:prstGeom>
        </p:spPr>
        <p:txBody>
          <a:bodyPr lIns="0" tIns="0" rIns="0" bIns="0" rtlCol="0" anchor="t">
            <a:spAutoFit/>
          </a:bodyPr>
          <a:lstStyle/>
          <a:p>
            <a:pPr>
              <a:lnSpc>
                <a:spcPts val="6000"/>
              </a:lnSpc>
            </a:pPr>
            <a:r>
              <a:rPr lang="en-US" sz="5000">
                <a:solidFill>
                  <a:srgbClr val="0E2C4B"/>
                </a:solidFill>
                <a:latin typeface="Muli Bold Bold"/>
              </a:rPr>
              <a:t>How people worked </a:t>
            </a:r>
            <a:r>
              <a:rPr lang="en-US" sz="5000">
                <a:solidFill>
                  <a:srgbClr val="F36825"/>
                </a:solidFill>
                <a:latin typeface="Muli Bold Bold"/>
              </a:rPr>
              <a:t>without</a:t>
            </a:r>
            <a:r>
              <a:rPr lang="en-US" sz="5000">
                <a:solidFill>
                  <a:srgbClr val="0E2C4B"/>
                </a:solidFill>
                <a:latin typeface="Muli Bold Bold"/>
              </a:rPr>
              <a:t> tech</a:t>
            </a:r>
          </a:p>
        </p:txBody>
      </p:sp>
      <p:sp>
        <p:nvSpPr>
          <p:cNvPr id="7" name="TextBox 7"/>
          <p:cNvSpPr txBox="1"/>
          <p:nvPr/>
        </p:nvSpPr>
        <p:spPr>
          <a:xfrm>
            <a:off x="10430926" y="1614354"/>
            <a:ext cx="6411925" cy="1524000"/>
          </a:xfrm>
          <a:prstGeom prst="rect">
            <a:avLst/>
          </a:prstGeom>
        </p:spPr>
        <p:txBody>
          <a:bodyPr lIns="0" tIns="0" rIns="0" bIns="0" rtlCol="0" anchor="t">
            <a:spAutoFit/>
          </a:bodyPr>
          <a:lstStyle/>
          <a:p>
            <a:pPr>
              <a:lnSpc>
                <a:spcPts val="6000"/>
              </a:lnSpc>
            </a:pPr>
            <a:r>
              <a:rPr lang="en-US" sz="5000">
                <a:solidFill>
                  <a:srgbClr val="0E2C4B"/>
                </a:solidFill>
                <a:latin typeface="Muli Bold Bold"/>
              </a:rPr>
              <a:t>How people work </a:t>
            </a:r>
            <a:r>
              <a:rPr lang="en-US" sz="5000">
                <a:solidFill>
                  <a:srgbClr val="F36825"/>
                </a:solidFill>
                <a:latin typeface="Muli Bold Bold"/>
              </a:rPr>
              <a:t>with</a:t>
            </a:r>
            <a:r>
              <a:rPr lang="en-US" sz="5000">
                <a:solidFill>
                  <a:srgbClr val="0E2C4B"/>
                </a:solidFill>
                <a:latin typeface="Muli Bold Bold"/>
              </a:rPr>
              <a:t> tech</a:t>
            </a:r>
          </a:p>
        </p:txBody>
      </p:sp>
      <p:sp>
        <p:nvSpPr>
          <p:cNvPr id="8" name="AutoShape 8"/>
          <p:cNvSpPr/>
          <p:nvPr/>
        </p:nvSpPr>
        <p:spPr>
          <a:xfrm>
            <a:off x="313797" y="4232757"/>
            <a:ext cx="8674628" cy="0"/>
          </a:xfrm>
          <a:prstGeom prst="line">
            <a:avLst/>
          </a:prstGeom>
          <a:ln w="76200" cap="flat">
            <a:solidFill>
              <a:srgbClr val="F2F3F4"/>
            </a:solidFill>
            <a:prstDash val="solid"/>
            <a:headEnd type="none" w="sm" len="sm"/>
            <a:tailEnd type="none" w="sm" len="sm"/>
          </a:ln>
        </p:spPr>
      </p:sp>
      <p:sp>
        <p:nvSpPr>
          <p:cNvPr id="9" name="TextBox 9"/>
          <p:cNvSpPr txBox="1"/>
          <p:nvPr/>
        </p:nvSpPr>
        <p:spPr>
          <a:xfrm>
            <a:off x="1405191" y="5616829"/>
            <a:ext cx="6411925" cy="2103332"/>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0E2C4B"/>
                </a:solidFill>
                <a:latin typeface="Muli Regular"/>
              </a:rPr>
              <a:t>Longer time is spent on individual tasks.</a:t>
            </a:r>
          </a:p>
          <a:p>
            <a:pPr marL="518160" lvl="1" indent="-259080">
              <a:lnSpc>
                <a:spcPts val="3359"/>
              </a:lnSpc>
              <a:buFont typeface="Arial"/>
              <a:buChar char="•"/>
            </a:pPr>
            <a:r>
              <a:rPr lang="en-US" sz="2400">
                <a:solidFill>
                  <a:srgbClr val="0E2C4B"/>
                </a:solidFill>
                <a:latin typeface="Muli Regular"/>
              </a:rPr>
              <a:t>Communication was more complex and tedious.</a:t>
            </a:r>
          </a:p>
          <a:p>
            <a:pPr marL="518160" lvl="1" indent="-259080">
              <a:lnSpc>
                <a:spcPts val="3359"/>
              </a:lnSpc>
              <a:buFont typeface="Arial"/>
              <a:buChar char="•"/>
            </a:pPr>
            <a:r>
              <a:rPr lang="en-US" sz="2400">
                <a:solidFill>
                  <a:srgbClr val="0E2C4B"/>
                </a:solidFill>
                <a:latin typeface="Muli Regular"/>
              </a:rPr>
              <a:t>Managing data was done manually and involved a ton of paperwork.</a:t>
            </a:r>
          </a:p>
        </p:txBody>
      </p:sp>
      <p:sp>
        <p:nvSpPr>
          <p:cNvPr id="10" name="AutoShape 10"/>
          <p:cNvSpPr/>
          <p:nvPr/>
        </p:nvSpPr>
        <p:spPr>
          <a:xfrm>
            <a:off x="9299575" y="4232757"/>
            <a:ext cx="8674628" cy="0"/>
          </a:xfrm>
          <a:prstGeom prst="line">
            <a:avLst/>
          </a:prstGeom>
          <a:ln w="76200" cap="flat">
            <a:solidFill>
              <a:srgbClr val="F2F3F4"/>
            </a:solidFill>
            <a:prstDash val="solid"/>
            <a:headEnd type="none" w="sm" len="sm"/>
            <a:tailEnd type="none" w="sm" len="sm"/>
          </a:ln>
        </p:spPr>
      </p:sp>
      <p:sp>
        <p:nvSpPr>
          <p:cNvPr id="11" name="TextBox 11"/>
          <p:cNvSpPr txBox="1"/>
          <p:nvPr/>
        </p:nvSpPr>
        <p:spPr>
          <a:xfrm>
            <a:off x="10390969" y="5616829"/>
            <a:ext cx="6411925" cy="2949998"/>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0E2C4B"/>
                </a:solidFill>
                <a:latin typeface="Muli Regular"/>
              </a:rPr>
              <a:t>New tools enable work to be done much faster and easier.</a:t>
            </a:r>
          </a:p>
          <a:p>
            <a:pPr marL="518160" lvl="1" indent="-259080">
              <a:lnSpc>
                <a:spcPts val="3359"/>
              </a:lnSpc>
              <a:buFont typeface="Arial"/>
              <a:buChar char="•"/>
            </a:pPr>
            <a:r>
              <a:rPr lang="en-US" sz="2400">
                <a:solidFill>
                  <a:srgbClr val="0E2C4B"/>
                </a:solidFill>
                <a:latin typeface="Muli Regular"/>
              </a:rPr>
              <a:t>Communicating with colleagues, no matter where they are in the world, is incredibly fast and convenient.</a:t>
            </a:r>
          </a:p>
          <a:p>
            <a:pPr marL="518160" lvl="1" indent="-259080">
              <a:lnSpc>
                <a:spcPts val="3359"/>
              </a:lnSpc>
              <a:buFont typeface="Arial"/>
              <a:buChar char="•"/>
            </a:pPr>
            <a:r>
              <a:rPr lang="en-US" sz="2400">
                <a:solidFill>
                  <a:srgbClr val="0E2C4B"/>
                </a:solidFill>
                <a:latin typeface="Muli Regular"/>
              </a:rPr>
              <a:t>Everything is digital and easier to file, manipulate, or keep track of.</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379723"/>
            <a:ext cx="5033385" cy="4878577"/>
            <a:chOff x="0" y="0"/>
            <a:chExt cx="4026708" cy="3902862"/>
          </a:xfrm>
        </p:grpSpPr>
        <p:sp>
          <p:nvSpPr>
            <p:cNvPr id="3" name="Freeform 3"/>
            <p:cNvSpPr/>
            <p:nvPr/>
          </p:nvSpPr>
          <p:spPr>
            <a:xfrm>
              <a:off x="0" y="0"/>
              <a:ext cx="4026708" cy="3902862"/>
            </a:xfrm>
            <a:custGeom>
              <a:avLst/>
              <a:gdLst/>
              <a:ahLst/>
              <a:cxnLst/>
              <a:rect l="l" t="t" r="r" b="b"/>
              <a:pathLst>
                <a:path w="4026708" h="3902862">
                  <a:moveTo>
                    <a:pt x="3902248" y="3902862"/>
                  </a:moveTo>
                  <a:lnTo>
                    <a:pt x="124460" y="3902862"/>
                  </a:lnTo>
                  <a:cubicBezTo>
                    <a:pt x="55880" y="3902862"/>
                    <a:pt x="0" y="3846982"/>
                    <a:pt x="0" y="3778402"/>
                  </a:cubicBezTo>
                  <a:lnTo>
                    <a:pt x="0" y="124460"/>
                  </a:lnTo>
                  <a:cubicBezTo>
                    <a:pt x="0" y="55880"/>
                    <a:pt x="55880" y="0"/>
                    <a:pt x="124460" y="0"/>
                  </a:cubicBezTo>
                  <a:lnTo>
                    <a:pt x="3902248" y="0"/>
                  </a:lnTo>
                  <a:cubicBezTo>
                    <a:pt x="3970828" y="0"/>
                    <a:pt x="4026708" y="55880"/>
                    <a:pt x="4026708" y="124460"/>
                  </a:cubicBezTo>
                  <a:lnTo>
                    <a:pt x="4026708" y="3778402"/>
                  </a:lnTo>
                  <a:cubicBezTo>
                    <a:pt x="4026708" y="3846982"/>
                    <a:pt x="3970828" y="3902862"/>
                    <a:pt x="3902248" y="3902862"/>
                  </a:cubicBezTo>
                  <a:close/>
                </a:path>
              </a:pathLst>
            </a:custGeom>
            <a:solidFill>
              <a:srgbClr val="FFFFFF"/>
            </a:solidFill>
          </p:spPr>
        </p:sp>
      </p:grpSp>
      <p:grpSp>
        <p:nvGrpSpPr>
          <p:cNvPr id="4" name="Group 4"/>
          <p:cNvGrpSpPr/>
          <p:nvPr/>
        </p:nvGrpSpPr>
        <p:grpSpPr>
          <a:xfrm>
            <a:off x="1428036" y="3464250"/>
            <a:ext cx="1453729" cy="1679250"/>
            <a:chOff x="0" y="0"/>
            <a:chExt cx="1938306" cy="2239001"/>
          </a:xfrm>
        </p:grpSpPr>
        <p:pic>
          <p:nvPicPr>
            <p:cNvPr id="5" name="Picture 5"/>
            <p:cNvPicPr>
              <a:picLocks noChangeAspect="1"/>
            </p:cNvPicPr>
            <p:nvPr/>
          </p:nvPicPr>
          <p:blipFill>
            <a:blip r:embed="rId2">
              <a:alphaModFix amt="51000"/>
            </a:blip>
            <a:srcRect/>
            <a:stretch>
              <a:fillRect/>
            </a:stretch>
          </p:blipFill>
          <p:spPr>
            <a:xfrm>
              <a:off x="0" y="1641014"/>
              <a:ext cx="1722890" cy="597986"/>
            </a:xfrm>
            <a:prstGeom prst="rect">
              <a:avLst/>
            </a:prstGeom>
          </p:spPr>
        </p:pic>
        <p:pic>
          <p:nvPicPr>
            <p:cNvPr id="6" name="Picture 6"/>
            <p:cNvPicPr>
              <a:picLocks noChangeAspect="1"/>
            </p:cNvPicPr>
            <p:nvPr/>
          </p:nvPicPr>
          <p:blipFill>
            <a:blip r:embed="rId3"/>
            <a:srcRect/>
            <a:stretch>
              <a:fillRect/>
            </a:stretch>
          </p:blipFill>
          <p:spPr>
            <a:xfrm>
              <a:off x="548424" y="0"/>
              <a:ext cx="1389881" cy="2111437"/>
            </a:xfrm>
            <a:prstGeom prst="rect">
              <a:avLst/>
            </a:prstGeom>
          </p:spPr>
        </p:pic>
      </p:grpSp>
      <p:grpSp>
        <p:nvGrpSpPr>
          <p:cNvPr id="7" name="Group 7"/>
          <p:cNvGrpSpPr/>
          <p:nvPr/>
        </p:nvGrpSpPr>
        <p:grpSpPr>
          <a:xfrm>
            <a:off x="6627308" y="4379723"/>
            <a:ext cx="5033385" cy="4878154"/>
            <a:chOff x="0" y="0"/>
            <a:chExt cx="4026708" cy="3902523"/>
          </a:xfrm>
        </p:grpSpPr>
        <p:sp>
          <p:nvSpPr>
            <p:cNvPr id="8" name="Freeform 8"/>
            <p:cNvSpPr/>
            <p:nvPr/>
          </p:nvSpPr>
          <p:spPr>
            <a:xfrm>
              <a:off x="0" y="0"/>
              <a:ext cx="4026708" cy="3902523"/>
            </a:xfrm>
            <a:custGeom>
              <a:avLst/>
              <a:gdLst/>
              <a:ahLst/>
              <a:cxnLst/>
              <a:rect l="l" t="t" r="r" b="b"/>
              <a:pathLst>
                <a:path w="4026708" h="3902523">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id="9" name="Group 9"/>
          <p:cNvGrpSpPr/>
          <p:nvPr/>
        </p:nvGrpSpPr>
        <p:grpSpPr>
          <a:xfrm>
            <a:off x="12225915" y="4379723"/>
            <a:ext cx="5033385" cy="4878154"/>
            <a:chOff x="0" y="0"/>
            <a:chExt cx="4026708" cy="3902523"/>
          </a:xfrm>
        </p:grpSpPr>
        <p:sp>
          <p:nvSpPr>
            <p:cNvPr id="10" name="Freeform 10"/>
            <p:cNvSpPr/>
            <p:nvPr/>
          </p:nvSpPr>
          <p:spPr>
            <a:xfrm>
              <a:off x="0" y="0"/>
              <a:ext cx="4026708" cy="3902523"/>
            </a:xfrm>
            <a:custGeom>
              <a:avLst/>
              <a:gdLst/>
              <a:ahLst/>
              <a:cxnLst/>
              <a:rect l="l" t="t" r="r" b="b"/>
              <a:pathLst>
                <a:path w="4026708" h="3902523">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id="11" name="Group 11"/>
          <p:cNvGrpSpPr/>
          <p:nvPr/>
        </p:nvGrpSpPr>
        <p:grpSpPr>
          <a:xfrm>
            <a:off x="6979367" y="3457329"/>
            <a:ext cx="1917567" cy="1686171"/>
            <a:chOff x="0" y="0"/>
            <a:chExt cx="2556756" cy="2248228"/>
          </a:xfrm>
        </p:grpSpPr>
        <p:pic>
          <p:nvPicPr>
            <p:cNvPr id="12" name="Picture 12"/>
            <p:cNvPicPr>
              <a:picLocks noChangeAspect="1"/>
            </p:cNvPicPr>
            <p:nvPr/>
          </p:nvPicPr>
          <p:blipFill>
            <a:blip r:embed="rId2">
              <a:alphaModFix amt="51000"/>
            </a:blip>
            <a:srcRect/>
            <a:stretch>
              <a:fillRect/>
            </a:stretch>
          </p:blipFill>
          <p:spPr>
            <a:xfrm>
              <a:off x="0" y="1650242"/>
              <a:ext cx="1722890" cy="597986"/>
            </a:xfrm>
            <a:prstGeom prst="rect">
              <a:avLst/>
            </a:prstGeom>
          </p:spPr>
        </p:pic>
        <p:pic>
          <p:nvPicPr>
            <p:cNvPr id="13" name="Picture 13"/>
            <p:cNvPicPr>
              <a:picLocks noChangeAspect="1"/>
            </p:cNvPicPr>
            <p:nvPr/>
          </p:nvPicPr>
          <p:blipFill>
            <a:blip r:embed="rId4"/>
            <a:srcRect/>
            <a:stretch>
              <a:fillRect/>
            </a:stretch>
          </p:blipFill>
          <p:spPr>
            <a:xfrm>
              <a:off x="444035" y="0"/>
              <a:ext cx="2112722" cy="2120664"/>
            </a:xfrm>
            <a:prstGeom prst="rect">
              <a:avLst/>
            </a:prstGeom>
          </p:spPr>
        </p:pic>
      </p:grpSp>
      <p:grpSp>
        <p:nvGrpSpPr>
          <p:cNvPr id="14" name="Group 14"/>
          <p:cNvGrpSpPr/>
          <p:nvPr/>
        </p:nvGrpSpPr>
        <p:grpSpPr>
          <a:xfrm>
            <a:off x="12625251" y="3711618"/>
            <a:ext cx="1941529" cy="1431882"/>
            <a:chOff x="0" y="0"/>
            <a:chExt cx="2588706" cy="1909176"/>
          </a:xfrm>
        </p:grpSpPr>
        <p:pic>
          <p:nvPicPr>
            <p:cNvPr id="15" name="Picture 15"/>
            <p:cNvPicPr>
              <a:picLocks noChangeAspect="1"/>
            </p:cNvPicPr>
            <p:nvPr/>
          </p:nvPicPr>
          <p:blipFill>
            <a:blip r:embed="rId2">
              <a:alphaModFix amt="51000"/>
            </a:blip>
            <a:srcRect/>
            <a:stretch>
              <a:fillRect/>
            </a:stretch>
          </p:blipFill>
          <p:spPr>
            <a:xfrm>
              <a:off x="0" y="1311189"/>
              <a:ext cx="1722890" cy="597986"/>
            </a:xfrm>
            <a:prstGeom prst="rect">
              <a:avLst/>
            </a:prstGeom>
          </p:spPr>
        </p:pic>
        <p:pic>
          <p:nvPicPr>
            <p:cNvPr id="16" name="Picture 16"/>
            <p:cNvPicPr>
              <a:picLocks noChangeAspect="1"/>
            </p:cNvPicPr>
            <p:nvPr/>
          </p:nvPicPr>
          <p:blipFill>
            <a:blip r:embed="rId5"/>
            <a:srcRect/>
            <a:stretch>
              <a:fillRect/>
            </a:stretch>
          </p:blipFill>
          <p:spPr>
            <a:xfrm>
              <a:off x="380984" y="0"/>
              <a:ext cx="2207722" cy="1781612"/>
            </a:xfrm>
            <a:prstGeom prst="rect">
              <a:avLst/>
            </a:prstGeom>
          </p:spPr>
        </p:pic>
      </p:grpSp>
      <p:grpSp>
        <p:nvGrpSpPr>
          <p:cNvPr id="17" name="Group 17"/>
          <p:cNvGrpSpPr/>
          <p:nvPr/>
        </p:nvGrpSpPr>
        <p:grpSpPr>
          <a:xfrm>
            <a:off x="1028700" y="1028700"/>
            <a:ext cx="12084767" cy="1738404"/>
            <a:chOff x="0" y="0"/>
            <a:chExt cx="16113022" cy="2317872"/>
          </a:xfrm>
        </p:grpSpPr>
        <p:sp>
          <p:nvSpPr>
            <p:cNvPr id="18" name="TextBox 18"/>
            <p:cNvSpPr txBox="1"/>
            <p:nvPr/>
          </p:nvSpPr>
          <p:spPr>
            <a:xfrm>
              <a:off x="0" y="0"/>
              <a:ext cx="16113022" cy="1411111"/>
            </a:xfrm>
            <a:prstGeom prst="rect">
              <a:avLst/>
            </a:prstGeom>
          </p:spPr>
          <p:txBody>
            <a:bodyPr lIns="0" tIns="0" rIns="0" bIns="0" rtlCol="0" anchor="t">
              <a:spAutoFit/>
            </a:bodyPr>
            <a:lstStyle/>
            <a:p>
              <a:pPr>
                <a:lnSpc>
                  <a:spcPts val="8400"/>
                </a:lnSpc>
              </a:pPr>
              <a:r>
                <a:rPr lang="en-US" sz="7000">
                  <a:solidFill>
                    <a:srgbClr val="0E2C4B"/>
                  </a:solidFill>
                  <a:latin typeface="Muli Bold Bold"/>
                </a:rPr>
                <a:t>On Company </a:t>
              </a:r>
              <a:r>
                <a:rPr lang="en-US" sz="7000">
                  <a:solidFill>
                    <a:srgbClr val="F36825"/>
                  </a:solidFill>
                  <a:latin typeface="Muli Bold Bold"/>
                </a:rPr>
                <a:t>Growth</a:t>
              </a:r>
            </a:p>
          </p:txBody>
        </p:sp>
        <p:sp>
          <p:nvSpPr>
            <p:cNvPr id="19" name="TextBox 19"/>
            <p:cNvSpPr txBox="1"/>
            <p:nvPr/>
          </p:nvSpPr>
          <p:spPr>
            <a:xfrm>
              <a:off x="0" y="1762953"/>
              <a:ext cx="16113022" cy="554919"/>
            </a:xfrm>
            <a:prstGeom prst="rect">
              <a:avLst/>
            </a:prstGeom>
          </p:spPr>
          <p:txBody>
            <a:bodyPr lIns="0" tIns="0" rIns="0" bIns="0" rtlCol="0" anchor="t">
              <a:spAutoFit/>
            </a:bodyPr>
            <a:lstStyle/>
            <a:p>
              <a:pPr>
                <a:lnSpc>
                  <a:spcPts val="3360"/>
                </a:lnSpc>
              </a:pPr>
              <a:r>
                <a:rPr lang="en-US" sz="2800">
                  <a:solidFill>
                    <a:srgbClr val="0E2C4B"/>
                  </a:solidFill>
                  <a:latin typeface="Muli Regular Bold"/>
                </a:rPr>
                <a:t>How tech helps companies evolve and innovate</a:t>
              </a:r>
            </a:p>
          </p:txBody>
        </p:sp>
      </p:grpSp>
      <p:grpSp>
        <p:nvGrpSpPr>
          <p:cNvPr id="20" name="Group 20"/>
          <p:cNvGrpSpPr/>
          <p:nvPr/>
        </p:nvGrpSpPr>
        <p:grpSpPr>
          <a:xfrm>
            <a:off x="1389936" y="5861553"/>
            <a:ext cx="4310914" cy="2977690"/>
            <a:chOff x="0" y="0"/>
            <a:chExt cx="5747885" cy="3970254"/>
          </a:xfrm>
        </p:grpSpPr>
        <p:sp>
          <p:nvSpPr>
            <p:cNvPr id="21" name="TextBox 21"/>
            <p:cNvSpPr txBox="1"/>
            <p:nvPr/>
          </p:nvSpPr>
          <p:spPr>
            <a:xfrm>
              <a:off x="0" y="-38100"/>
              <a:ext cx="5747885" cy="997215"/>
            </a:xfrm>
            <a:prstGeom prst="rect">
              <a:avLst/>
            </a:prstGeom>
          </p:spPr>
          <p:txBody>
            <a:bodyPr lIns="0" tIns="0" rIns="0" bIns="0" rtlCol="0" anchor="t">
              <a:spAutoFit/>
            </a:bodyPr>
            <a:lstStyle/>
            <a:p>
              <a:pPr>
                <a:lnSpc>
                  <a:spcPts val="3079"/>
                </a:lnSpc>
              </a:pPr>
              <a:r>
                <a:rPr lang="en-US" sz="2200">
                  <a:solidFill>
                    <a:srgbClr val="0E2C4B"/>
                  </a:solidFill>
                  <a:latin typeface="Muli Bold Bold"/>
                </a:rPr>
                <a:t>NEW AVENUES FOR PROGRESS</a:t>
              </a:r>
            </a:p>
          </p:txBody>
        </p:sp>
        <p:sp>
          <p:nvSpPr>
            <p:cNvPr id="22" name="TextBox 22"/>
            <p:cNvSpPr txBox="1"/>
            <p:nvPr/>
          </p:nvSpPr>
          <p:spPr>
            <a:xfrm>
              <a:off x="0" y="1466660"/>
              <a:ext cx="5747885" cy="2503594"/>
            </a:xfrm>
            <a:prstGeom prst="rect">
              <a:avLst/>
            </a:prstGeom>
          </p:spPr>
          <p:txBody>
            <a:bodyPr lIns="0" tIns="0" rIns="0" bIns="0" rtlCol="0" anchor="t">
              <a:spAutoFit/>
            </a:bodyPr>
            <a:lstStyle/>
            <a:p>
              <a:pPr>
                <a:lnSpc>
                  <a:spcPts val="3079"/>
                </a:lnSpc>
              </a:pPr>
              <a:r>
                <a:rPr lang="en-US" sz="2199">
                  <a:solidFill>
                    <a:srgbClr val="0E2C4B"/>
                  </a:solidFill>
                  <a:latin typeface="Muli Regular"/>
                </a:rPr>
                <a:t>Technology presents new ways to engage with consumers </a:t>
              </a:r>
            </a:p>
            <a:p>
              <a:pPr>
                <a:lnSpc>
                  <a:spcPts val="3079"/>
                </a:lnSpc>
              </a:pPr>
              <a:r>
                <a:rPr lang="en-US" sz="2200">
                  <a:solidFill>
                    <a:srgbClr val="0E2C4B"/>
                  </a:solidFill>
                  <a:latin typeface="Muli Regular"/>
                </a:rPr>
                <a:t>and provide new services they may need in this age of advanced tech.</a:t>
              </a:r>
            </a:p>
          </p:txBody>
        </p:sp>
      </p:grpSp>
      <p:grpSp>
        <p:nvGrpSpPr>
          <p:cNvPr id="23" name="Group 23"/>
          <p:cNvGrpSpPr/>
          <p:nvPr/>
        </p:nvGrpSpPr>
        <p:grpSpPr>
          <a:xfrm>
            <a:off x="6988543" y="5861553"/>
            <a:ext cx="4310914" cy="2209082"/>
            <a:chOff x="0" y="0"/>
            <a:chExt cx="5747885" cy="2945443"/>
          </a:xfrm>
        </p:grpSpPr>
        <p:sp>
          <p:nvSpPr>
            <p:cNvPr id="24" name="TextBox 24"/>
            <p:cNvSpPr txBox="1"/>
            <p:nvPr/>
          </p:nvSpPr>
          <p:spPr>
            <a:xfrm>
              <a:off x="0" y="-38100"/>
              <a:ext cx="5747885" cy="480404"/>
            </a:xfrm>
            <a:prstGeom prst="rect">
              <a:avLst/>
            </a:prstGeom>
          </p:spPr>
          <p:txBody>
            <a:bodyPr lIns="0" tIns="0" rIns="0" bIns="0" rtlCol="0" anchor="t">
              <a:spAutoFit/>
            </a:bodyPr>
            <a:lstStyle/>
            <a:p>
              <a:pPr>
                <a:lnSpc>
                  <a:spcPts val="3079"/>
                </a:lnSpc>
              </a:pPr>
              <a:r>
                <a:rPr lang="en-US" sz="2200">
                  <a:solidFill>
                    <a:srgbClr val="0E2C4B"/>
                  </a:solidFill>
                  <a:latin typeface="Muli Bold Bold"/>
                </a:rPr>
                <a:t>EASE OF MANAGEMENT</a:t>
              </a:r>
            </a:p>
          </p:txBody>
        </p:sp>
        <p:sp>
          <p:nvSpPr>
            <p:cNvPr id="25" name="TextBox 25"/>
            <p:cNvSpPr txBox="1"/>
            <p:nvPr/>
          </p:nvSpPr>
          <p:spPr>
            <a:xfrm>
              <a:off x="0" y="949849"/>
              <a:ext cx="5747885" cy="1995593"/>
            </a:xfrm>
            <a:prstGeom prst="rect">
              <a:avLst/>
            </a:prstGeom>
          </p:spPr>
          <p:txBody>
            <a:bodyPr lIns="0" tIns="0" rIns="0" bIns="0" rtlCol="0" anchor="t">
              <a:spAutoFit/>
            </a:bodyPr>
            <a:lstStyle/>
            <a:p>
              <a:pPr>
                <a:lnSpc>
                  <a:spcPts val="3079"/>
                </a:lnSpc>
              </a:pPr>
              <a:r>
                <a:rPr lang="en-US" sz="2200">
                  <a:solidFill>
                    <a:srgbClr val="0E2C4B"/>
                  </a:solidFill>
                  <a:latin typeface="Muli Regular"/>
                </a:rPr>
                <a:t>Businesses are now able to improve the way they operate, from streamlining processes to handling consumer transactions.</a:t>
              </a:r>
            </a:p>
          </p:txBody>
        </p:sp>
      </p:grpSp>
      <p:grpSp>
        <p:nvGrpSpPr>
          <p:cNvPr id="26" name="Group 26"/>
          <p:cNvGrpSpPr/>
          <p:nvPr/>
        </p:nvGrpSpPr>
        <p:grpSpPr>
          <a:xfrm>
            <a:off x="12587151" y="5861553"/>
            <a:ext cx="4310914" cy="2596690"/>
            <a:chOff x="0" y="0"/>
            <a:chExt cx="5747885" cy="3462254"/>
          </a:xfrm>
        </p:grpSpPr>
        <p:sp>
          <p:nvSpPr>
            <p:cNvPr id="27" name="TextBox 27"/>
            <p:cNvSpPr txBox="1"/>
            <p:nvPr/>
          </p:nvSpPr>
          <p:spPr>
            <a:xfrm>
              <a:off x="0" y="-38100"/>
              <a:ext cx="5747885" cy="997215"/>
            </a:xfrm>
            <a:prstGeom prst="rect">
              <a:avLst/>
            </a:prstGeom>
          </p:spPr>
          <p:txBody>
            <a:bodyPr lIns="0" tIns="0" rIns="0" bIns="0" rtlCol="0" anchor="t">
              <a:spAutoFit/>
            </a:bodyPr>
            <a:lstStyle/>
            <a:p>
              <a:pPr>
                <a:lnSpc>
                  <a:spcPts val="3079"/>
                </a:lnSpc>
              </a:pPr>
              <a:r>
                <a:rPr lang="en-US" sz="2200">
                  <a:solidFill>
                    <a:srgbClr val="0E2C4B"/>
                  </a:solidFill>
                  <a:latin typeface="Muli Bold Bold"/>
                </a:rPr>
                <a:t>BETTER PLATFORMS FOR EMPLOYEES</a:t>
              </a:r>
            </a:p>
          </p:txBody>
        </p:sp>
        <p:sp>
          <p:nvSpPr>
            <p:cNvPr id="28" name="TextBox 28"/>
            <p:cNvSpPr txBox="1"/>
            <p:nvPr/>
          </p:nvSpPr>
          <p:spPr>
            <a:xfrm>
              <a:off x="0" y="1466660"/>
              <a:ext cx="5747885" cy="1995593"/>
            </a:xfrm>
            <a:prstGeom prst="rect">
              <a:avLst/>
            </a:prstGeom>
          </p:spPr>
          <p:txBody>
            <a:bodyPr lIns="0" tIns="0" rIns="0" bIns="0" rtlCol="0" anchor="t">
              <a:spAutoFit/>
            </a:bodyPr>
            <a:lstStyle/>
            <a:p>
              <a:pPr>
                <a:lnSpc>
                  <a:spcPts val="3079"/>
                </a:lnSpc>
              </a:pPr>
              <a:r>
                <a:rPr lang="en-US" sz="2200">
                  <a:solidFill>
                    <a:srgbClr val="0E2C4B"/>
                  </a:solidFill>
                  <a:latin typeface="Muli Regular"/>
                </a:rPr>
                <a:t>Employees have access to a vast array of tools to improve the way they work, no matter how complex a task.</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8577180" y="2364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sp>
        <p:nvSpPr>
          <p:cNvPr id="4" name="AutoShape 4"/>
          <p:cNvSpPr/>
          <p:nvPr/>
        </p:nvSpPr>
        <p:spPr>
          <a:xfrm>
            <a:off x="9448690" y="3502953"/>
            <a:ext cx="7638127" cy="0"/>
          </a:xfrm>
          <a:prstGeom prst="line">
            <a:avLst/>
          </a:prstGeom>
          <a:ln w="76200" cap="rnd">
            <a:solidFill>
              <a:srgbClr val="F2F3F4"/>
            </a:solidFill>
            <a:prstDash val="solid"/>
            <a:headEnd type="none" w="sm" len="sm"/>
            <a:tailEnd type="none" w="sm" len="sm"/>
          </a:ln>
        </p:spPr>
      </p:sp>
      <p:sp>
        <p:nvSpPr>
          <p:cNvPr id="5" name="AutoShape 5"/>
          <p:cNvSpPr/>
          <p:nvPr/>
        </p:nvSpPr>
        <p:spPr>
          <a:xfrm>
            <a:off x="9448690" y="6707847"/>
            <a:ext cx="7638127" cy="0"/>
          </a:xfrm>
          <a:prstGeom prst="line">
            <a:avLst/>
          </a:prstGeom>
          <a:ln w="76200" cap="rnd">
            <a:solidFill>
              <a:srgbClr val="F2F3F4"/>
            </a:solidFill>
            <a:prstDash val="solid"/>
            <a:headEnd type="none" w="sm" len="sm"/>
            <a:tailEnd type="none" w="sm" len="sm"/>
          </a:ln>
        </p:spPr>
      </p:sp>
      <p:grpSp>
        <p:nvGrpSpPr>
          <p:cNvPr id="6" name="Group 6"/>
          <p:cNvGrpSpPr/>
          <p:nvPr/>
        </p:nvGrpSpPr>
        <p:grpSpPr>
          <a:xfrm>
            <a:off x="9448690" y="1028700"/>
            <a:ext cx="7714897" cy="1819812"/>
            <a:chOff x="0" y="0"/>
            <a:chExt cx="10286529" cy="2426416"/>
          </a:xfrm>
        </p:grpSpPr>
        <p:sp>
          <p:nvSpPr>
            <p:cNvPr id="7" name="TextBox 7"/>
            <p:cNvSpPr txBox="1"/>
            <p:nvPr/>
          </p:nvSpPr>
          <p:spPr>
            <a:xfrm>
              <a:off x="0" y="-38100"/>
              <a:ext cx="10286529" cy="471593"/>
            </a:xfrm>
            <a:prstGeom prst="rect">
              <a:avLst/>
            </a:prstGeom>
          </p:spPr>
          <p:txBody>
            <a:bodyPr lIns="0" tIns="0" rIns="0" bIns="0" rtlCol="0" anchor="t">
              <a:spAutoFit/>
            </a:bodyPr>
            <a:lstStyle/>
            <a:p>
              <a:pPr>
                <a:lnSpc>
                  <a:spcPts val="3079"/>
                </a:lnSpc>
              </a:pPr>
              <a:r>
                <a:rPr lang="en-US" sz="2200">
                  <a:solidFill>
                    <a:srgbClr val="0E2C4B"/>
                  </a:solidFill>
                  <a:latin typeface="Muli Bold Bold"/>
                </a:rPr>
                <a:t>EASIER WAYS OF WORKING</a:t>
              </a:r>
            </a:p>
          </p:txBody>
        </p:sp>
        <p:sp>
          <p:nvSpPr>
            <p:cNvPr id="8" name="TextBox 8"/>
            <p:cNvSpPr txBox="1"/>
            <p:nvPr/>
          </p:nvSpPr>
          <p:spPr>
            <a:xfrm>
              <a:off x="0" y="766738"/>
              <a:ext cx="10286529" cy="1659678"/>
            </a:xfrm>
            <a:prstGeom prst="rect">
              <a:avLst/>
            </a:prstGeom>
          </p:spPr>
          <p:txBody>
            <a:bodyPr lIns="0" tIns="0" rIns="0" bIns="0" rtlCol="0" anchor="t">
              <a:spAutoFit/>
            </a:bodyPr>
            <a:lstStyle/>
            <a:p>
              <a:pPr>
                <a:lnSpc>
                  <a:spcPts val="3359"/>
                </a:lnSpc>
              </a:pPr>
              <a:r>
                <a:rPr lang="en-US" sz="2400">
                  <a:solidFill>
                    <a:srgbClr val="0E2C4B"/>
                  </a:solidFill>
                  <a:latin typeface="Muli Regular"/>
                </a:rPr>
                <a:t>Several platforms offer different tools and features employees can use to make each task more convenient and effective.</a:t>
              </a:r>
            </a:p>
          </p:txBody>
        </p:sp>
      </p:grpSp>
      <p:grpSp>
        <p:nvGrpSpPr>
          <p:cNvPr id="9" name="Group 9"/>
          <p:cNvGrpSpPr/>
          <p:nvPr/>
        </p:nvGrpSpPr>
        <p:grpSpPr>
          <a:xfrm>
            <a:off x="9448690" y="4233594"/>
            <a:ext cx="7714897" cy="1819812"/>
            <a:chOff x="0" y="0"/>
            <a:chExt cx="10286529" cy="2426416"/>
          </a:xfrm>
        </p:grpSpPr>
        <p:sp>
          <p:nvSpPr>
            <p:cNvPr id="10" name="TextBox 10"/>
            <p:cNvSpPr txBox="1"/>
            <p:nvPr/>
          </p:nvSpPr>
          <p:spPr>
            <a:xfrm>
              <a:off x="0" y="-38100"/>
              <a:ext cx="10286529" cy="471593"/>
            </a:xfrm>
            <a:prstGeom prst="rect">
              <a:avLst/>
            </a:prstGeom>
          </p:spPr>
          <p:txBody>
            <a:bodyPr lIns="0" tIns="0" rIns="0" bIns="0" rtlCol="0" anchor="t">
              <a:spAutoFit/>
            </a:bodyPr>
            <a:lstStyle/>
            <a:p>
              <a:pPr>
                <a:lnSpc>
                  <a:spcPts val="3079"/>
                </a:lnSpc>
              </a:pPr>
              <a:r>
                <a:rPr lang="en-US" sz="2200">
                  <a:solidFill>
                    <a:srgbClr val="0E2C4B"/>
                  </a:solidFill>
                  <a:latin typeface="Muli Bold Bold"/>
                </a:rPr>
                <a:t>FASTER MEANS OF COMMUNICATION</a:t>
              </a:r>
            </a:p>
          </p:txBody>
        </p:sp>
        <p:sp>
          <p:nvSpPr>
            <p:cNvPr id="11" name="TextBox 11"/>
            <p:cNvSpPr txBox="1"/>
            <p:nvPr/>
          </p:nvSpPr>
          <p:spPr>
            <a:xfrm>
              <a:off x="0" y="766738"/>
              <a:ext cx="10286529" cy="1659678"/>
            </a:xfrm>
            <a:prstGeom prst="rect">
              <a:avLst/>
            </a:prstGeom>
          </p:spPr>
          <p:txBody>
            <a:bodyPr lIns="0" tIns="0" rIns="0" bIns="0" rtlCol="0" anchor="t">
              <a:spAutoFit/>
            </a:bodyPr>
            <a:lstStyle/>
            <a:p>
              <a:pPr>
                <a:lnSpc>
                  <a:spcPts val="3359"/>
                </a:lnSpc>
              </a:pPr>
              <a:r>
                <a:rPr lang="en-US" sz="2400">
                  <a:solidFill>
                    <a:srgbClr val="0E2C4B"/>
                  </a:solidFill>
                  <a:latin typeface="Muli Regular"/>
                </a:rPr>
                <a:t>Interacting with colleagues and sending out a message to anyone in and out of the country takes no time at all.</a:t>
              </a:r>
            </a:p>
          </p:txBody>
        </p:sp>
      </p:grpSp>
      <p:grpSp>
        <p:nvGrpSpPr>
          <p:cNvPr id="12" name="Group 12"/>
          <p:cNvGrpSpPr/>
          <p:nvPr/>
        </p:nvGrpSpPr>
        <p:grpSpPr>
          <a:xfrm>
            <a:off x="9448690" y="7438488"/>
            <a:ext cx="7714897" cy="1819812"/>
            <a:chOff x="0" y="0"/>
            <a:chExt cx="10286529" cy="2426416"/>
          </a:xfrm>
        </p:grpSpPr>
        <p:sp>
          <p:nvSpPr>
            <p:cNvPr id="13" name="TextBox 13"/>
            <p:cNvSpPr txBox="1"/>
            <p:nvPr/>
          </p:nvSpPr>
          <p:spPr>
            <a:xfrm>
              <a:off x="0" y="-38100"/>
              <a:ext cx="10286529" cy="471593"/>
            </a:xfrm>
            <a:prstGeom prst="rect">
              <a:avLst/>
            </a:prstGeom>
          </p:spPr>
          <p:txBody>
            <a:bodyPr lIns="0" tIns="0" rIns="0" bIns="0" rtlCol="0" anchor="t">
              <a:spAutoFit/>
            </a:bodyPr>
            <a:lstStyle/>
            <a:p>
              <a:pPr>
                <a:lnSpc>
                  <a:spcPts val="3079"/>
                </a:lnSpc>
              </a:pPr>
              <a:r>
                <a:rPr lang="en-US" sz="2200">
                  <a:solidFill>
                    <a:srgbClr val="0E2C4B"/>
                  </a:solidFill>
                  <a:latin typeface="Muli Bold Bold"/>
                </a:rPr>
                <a:t>EFFECTIVE TIME MANAGEMENT</a:t>
              </a:r>
            </a:p>
          </p:txBody>
        </p:sp>
        <p:sp>
          <p:nvSpPr>
            <p:cNvPr id="14" name="TextBox 14"/>
            <p:cNvSpPr txBox="1"/>
            <p:nvPr/>
          </p:nvSpPr>
          <p:spPr>
            <a:xfrm>
              <a:off x="0" y="766738"/>
              <a:ext cx="10286529" cy="1659678"/>
            </a:xfrm>
            <a:prstGeom prst="rect">
              <a:avLst/>
            </a:prstGeom>
          </p:spPr>
          <p:txBody>
            <a:bodyPr lIns="0" tIns="0" rIns="0" bIns="0" rtlCol="0" anchor="t">
              <a:spAutoFit/>
            </a:bodyPr>
            <a:lstStyle/>
            <a:p>
              <a:pPr>
                <a:lnSpc>
                  <a:spcPts val="3359"/>
                </a:lnSpc>
              </a:pPr>
              <a:r>
                <a:rPr lang="en-US" sz="2400">
                  <a:solidFill>
                    <a:srgbClr val="0E2C4B"/>
                  </a:solidFill>
                  <a:latin typeface="Muli Regular"/>
                </a:rPr>
                <a:t>Getting work done faster means employees can dedicate more time to life outside of work, especially for remote positions.</a:t>
              </a:r>
            </a:p>
          </p:txBody>
        </p:sp>
      </p:grpSp>
      <p:sp>
        <p:nvSpPr>
          <p:cNvPr id="15" name="TextBox 15"/>
          <p:cNvSpPr txBox="1"/>
          <p:nvPr/>
        </p:nvSpPr>
        <p:spPr>
          <a:xfrm>
            <a:off x="1028700" y="1249503"/>
            <a:ext cx="6173123" cy="2116667"/>
          </a:xfrm>
          <a:prstGeom prst="rect">
            <a:avLst/>
          </a:prstGeom>
        </p:spPr>
        <p:txBody>
          <a:bodyPr lIns="0" tIns="0" rIns="0" bIns="0" rtlCol="0" anchor="t">
            <a:spAutoFit/>
          </a:bodyPr>
          <a:lstStyle/>
          <a:p>
            <a:pPr>
              <a:lnSpc>
                <a:spcPts val="8400"/>
              </a:lnSpc>
            </a:pPr>
            <a:r>
              <a:rPr lang="en-US" sz="7000">
                <a:solidFill>
                  <a:srgbClr val="0E2C4B"/>
                </a:solidFill>
                <a:latin typeface="Muli Bold Bold"/>
              </a:rPr>
              <a:t>On Employee Happiness</a:t>
            </a:r>
          </a:p>
        </p:txBody>
      </p:sp>
      <p:sp>
        <p:nvSpPr>
          <p:cNvPr id="16" name="TextBox 16"/>
          <p:cNvSpPr txBox="1"/>
          <p:nvPr/>
        </p:nvSpPr>
        <p:spPr>
          <a:xfrm>
            <a:off x="1028700" y="7807325"/>
            <a:ext cx="4419965" cy="1260475"/>
          </a:xfrm>
          <a:prstGeom prst="rect">
            <a:avLst/>
          </a:prstGeom>
        </p:spPr>
        <p:txBody>
          <a:bodyPr lIns="0" tIns="0" rIns="0" bIns="0" rtlCol="0" anchor="t">
            <a:spAutoFit/>
          </a:bodyPr>
          <a:lstStyle/>
          <a:p>
            <a:pPr>
              <a:lnSpc>
                <a:spcPts val="3360"/>
              </a:lnSpc>
            </a:pPr>
            <a:r>
              <a:rPr lang="en-US" sz="2800">
                <a:solidFill>
                  <a:srgbClr val="0E2C4B"/>
                </a:solidFill>
                <a:latin typeface="Muli Regular Bold"/>
              </a:rPr>
              <a:t>How tech makes accomplishing work easy and satisfying</a:t>
            </a:r>
          </a:p>
        </p:txBody>
      </p:sp>
      <p:grpSp>
        <p:nvGrpSpPr>
          <p:cNvPr id="17" name="Group 17"/>
          <p:cNvGrpSpPr/>
          <p:nvPr/>
        </p:nvGrpSpPr>
        <p:grpSpPr>
          <a:xfrm>
            <a:off x="6045301" y="8432800"/>
            <a:ext cx="825500" cy="825500"/>
            <a:chOff x="0" y="0"/>
            <a:chExt cx="1100667" cy="1100667"/>
          </a:xfrm>
        </p:grpSpPr>
        <p:grpSp>
          <p:nvGrpSpPr>
            <p:cNvPr id="18" name="Group 18"/>
            <p:cNvGrpSpPr/>
            <p:nvPr/>
          </p:nvGrpSpPr>
          <p:grpSpPr>
            <a:xfrm>
              <a:off x="0" y="0"/>
              <a:ext cx="1100667" cy="1100667"/>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20" name="Group 20"/>
            <p:cNvGrpSpPr/>
            <p:nvPr/>
          </p:nvGrpSpPr>
          <p:grpSpPr>
            <a:xfrm rot="-5400000">
              <a:off x="436385" y="452780"/>
              <a:ext cx="290178" cy="195107"/>
              <a:chOff x="0" y="0"/>
              <a:chExt cx="1930400" cy="1297940"/>
            </a:xfrm>
          </p:grpSpPr>
          <p:sp>
            <p:nvSpPr>
              <p:cNvPr id="21" name="Freeform 2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898591"/>
            <a:ext cx="7960998" cy="6362818"/>
            <a:chOff x="0" y="0"/>
            <a:chExt cx="10614664" cy="8483757"/>
          </a:xfrm>
        </p:grpSpPr>
        <p:sp>
          <p:nvSpPr>
            <p:cNvPr id="3" name="TextBox 3"/>
            <p:cNvSpPr txBox="1"/>
            <p:nvPr/>
          </p:nvSpPr>
          <p:spPr>
            <a:xfrm>
              <a:off x="0" y="0"/>
              <a:ext cx="10614664" cy="2822222"/>
            </a:xfrm>
            <a:prstGeom prst="rect">
              <a:avLst/>
            </a:prstGeom>
          </p:spPr>
          <p:txBody>
            <a:bodyPr lIns="0" tIns="0" rIns="0" bIns="0" rtlCol="0" anchor="t">
              <a:spAutoFit/>
            </a:bodyPr>
            <a:lstStyle/>
            <a:p>
              <a:pPr>
                <a:lnSpc>
                  <a:spcPts val="8400"/>
                </a:lnSpc>
              </a:pPr>
              <a:r>
                <a:rPr lang="en-US" sz="7000">
                  <a:solidFill>
                    <a:srgbClr val="0E2C4B"/>
                  </a:solidFill>
                  <a:latin typeface="Muli Bold Bold"/>
                </a:rPr>
                <a:t>Is </a:t>
              </a:r>
              <a:r>
                <a:rPr lang="en-US" sz="7000">
                  <a:solidFill>
                    <a:srgbClr val="F36825"/>
                  </a:solidFill>
                  <a:latin typeface="Muli Bold Bold"/>
                </a:rPr>
                <a:t>remote work </a:t>
              </a:r>
              <a:r>
                <a:rPr lang="en-US" sz="7000">
                  <a:solidFill>
                    <a:srgbClr val="0E2C4B"/>
                  </a:solidFill>
                  <a:latin typeface="Muli Bold Bold"/>
                </a:rPr>
                <a:t>here to stay?</a:t>
              </a:r>
            </a:p>
          </p:txBody>
        </p:sp>
        <p:sp>
          <p:nvSpPr>
            <p:cNvPr id="4" name="TextBox 4"/>
            <p:cNvSpPr txBox="1"/>
            <p:nvPr/>
          </p:nvSpPr>
          <p:spPr>
            <a:xfrm>
              <a:off x="0" y="3524820"/>
              <a:ext cx="8887089" cy="1119364"/>
            </a:xfrm>
            <a:prstGeom prst="rect">
              <a:avLst/>
            </a:prstGeom>
          </p:spPr>
          <p:txBody>
            <a:bodyPr lIns="0" tIns="0" rIns="0" bIns="0" rtlCol="0" anchor="t">
              <a:spAutoFit/>
            </a:bodyPr>
            <a:lstStyle/>
            <a:p>
              <a:pPr>
                <a:lnSpc>
                  <a:spcPts val="3360"/>
                </a:lnSpc>
              </a:pPr>
              <a:r>
                <a:rPr lang="en-US" sz="2800">
                  <a:solidFill>
                    <a:srgbClr val="0E2C4B"/>
                  </a:solidFill>
                  <a:latin typeface="Muli Regular Bold"/>
                </a:rPr>
                <a:t>How working from home might be the way to go</a:t>
              </a:r>
            </a:p>
          </p:txBody>
        </p:sp>
        <p:sp>
          <p:nvSpPr>
            <p:cNvPr id="5" name="TextBox 5"/>
            <p:cNvSpPr txBox="1"/>
            <p:nvPr/>
          </p:nvSpPr>
          <p:spPr>
            <a:xfrm>
              <a:off x="0" y="5472164"/>
              <a:ext cx="10614664" cy="3011594"/>
            </a:xfrm>
            <a:prstGeom prst="rect">
              <a:avLst/>
            </a:prstGeom>
          </p:spPr>
          <p:txBody>
            <a:bodyPr lIns="0" tIns="0" rIns="0" bIns="0" rtlCol="0" anchor="t">
              <a:spAutoFit/>
            </a:bodyPr>
            <a:lstStyle/>
            <a:p>
              <a:pPr>
                <a:lnSpc>
                  <a:spcPts val="3079"/>
                </a:lnSpc>
              </a:pPr>
              <a:r>
                <a:rPr lang="en-US" sz="2200">
                  <a:solidFill>
                    <a:srgbClr val="0E2C4B"/>
                  </a:solidFill>
                  <a:latin typeface="Muli Regular"/>
                </a:rPr>
                <a:t>Now that it's become even more evident that finishing tasks and communicating with colleagues can all be quickly done even when every employee stays at home, plenty of companies see how remote work is the better path to take. It's cost-effective, easy, and safe, so it's no wonder why some businesses are starting to make remote work the norm.</a:t>
              </a:r>
            </a:p>
          </p:txBody>
        </p:sp>
      </p:grpSp>
      <p:grpSp>
        <p:nvGrpSpPr>
          <p:cNvPr id="6" name="Group 6"/>
          <p:cNvGrpSpPr/>
          <p:nvPr/>
        </p:nvGrpSpPr>
        <p:grpSpPr>
          <a:xfrm>
            <a:off x="469457" y="2057747"/>
            <a:ext cx="7318978" cy="6750644"/>
            <a:chOff x="0" y="0"/>
            <a:chExt cx="9758637" cy="9000859"/>
          </a:xfrm>
        </p:grpSpPr>
        <p:grpSp>
          <p:nvGrpSpPr>
            <p:cNvPr id="7" name="Group 7"/>
            <p:cNvGrpSpPr/>
            <p:nvPr/>
          </p:nvGrpSpPr>
          <p:grpSpPr>
            <a:xfrm>
              <a:off x="1200904" y="173984"/>
              <a:ext cx="8280339" cy="828033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9" name="Picture 9"/>
            <p:cNvPicPr>
              <a:picLocks noChangeAspect="1"/>
            </p:cNvPicPr>
            <p:nvPr/>
          </p:nvPicPr>
          <p:blipFill>
            <a:blip r:embed="rId2">
              <a:alphaModFix amt="51000"/>
            </a:blip>
            <a:srcRect/>
            <a:stretch>
              <a:fillRect/>
            </a:stretch>
          </p:blipFill>
          <p:spPr>
            <a:xfrm>
              <a:off x="0" y="6209132"/>
              <a:ext cx="8043389" cy="2791726"/>
            </a:xfrm>
            <a:prstGeom prst="rect">
              <a:avLst/>
            </a:prstGeom>
          </p:spPr>
        </p:pic>
        <p:pic>
          <p:nvPicPr>
            <p:cNvPr id="10" name="Picture 10"/>
            <p:cNvPicPr>
              <a:picLocks noChangeAspect="1"/>
            </p:cNvPicPr>
            <p:nvPr/>
          </p:nvPicPr>
          <p:blipFill>
            <a:blip r:embed="rId3"/>
            <a:srcRect/>
            <a:stretch>
              <a:fillRect/>
            </a:stretch>
          </p:blipFill>
          <p:spPr>
            <a:xfrm>
              <a:off x="745657" y="0"/>
              <a:ext cx="9012980" cy="8889051"/>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6B5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98363" y="6672452"/>
            <a:ext cx="14904834" cy="14290009"/>
          </a:xfrm>
          <a:prstGeom prst="rect">
            <a:avLst/>
          </a:prstGeom>
        </p:spPr>
      </p:pic>
      <p:pic>
        <p:nvPicPr>
          <p:cNvPr id="3" name="Picture 3"/>
          <p:cNvPicPr>
            <a:picLocks noChangeAspect="1"/>
          </p:cNvPicPr>
          <p:nvPr/>
        </p:nvPicPr>
        <p:blipFill>
          <a:blip r:embed="rId3"/>
          <a:srcRect/>
          <a:stretch>
            <a:fillRect/>
          </a:stretch>
        </p:blipFill>
        <p:spPr>
          <a:xfrm>
            <a:off x="14641577" y="466778"/>
            <a:ext cx="3327586" cy="3211120"/>
          </a:xfrm>
          <a:prstGeom prst="rect">
            <a:avLst/>
          </a:prstGeom>
        </p:spPr>
      </p:pic>
      <p:pic>
        <p:nvPicPr>
          <p:cNvPr id="4" name="Picture 4"/>
          <p:cNvPicPr>
            <a:picLocks noChangeAspect="1"/>
          </p:cNvPicPr>
          <p:nvPr/>
        </p:nvPicPr>
        <p:blipFill>
          <a:blip r:embed="rId4"/>
          <a:srcRect/>
          <a:stretch>
            <a:fillRect/>
          </a:stretch>
        </p:blipFill>
        <p:spPr>
          <a:xfrm>
            <a:off x="7390548" y="2057400"/>
            <a:ext cx="3720465" cy="8229600"/>
          </a:xfrm>
          <a:prstGeom prst="rect">
            <a:avLst/>
          </a:prstGeom>
        </p:spPr>
      </p:pic>
      <p:grpSp>
        <p:nvGrpSpPr>
          <p:cNvPr id="5" name="Group 5"/>
          <p:cNvGrpSpPr/>
          <p:nvPr/>
        </p:nvGrpSpPr>
        <p:grpSpPr>
          <a:xfrm>
            <a:off x="8242325" y="3677898"/>
            <a:ext cx="2016911" cy="201691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3636"/>
            </a:solidFill>
          </p:spPr>
        </p:sp>
      </p:grpSp>
      <p:sp>
        <p:nvSpPr>
          <p:cNvPr id="7" name="TextBox 7"/>
          <p:cNvSpPr txBox="1"/>
          <p:nvPr/>
        </p:nvSpPr>
        <p:spPr>
          <a:xfrm>
            <a:off x="-1981200" y="83894"/>
            <a:ext cx="19131200" cy="1904367"/>
          </a:xfrm>
          <a:prstGeom prst="rect">
            <a:avLst/>
          </a:prstGeom>
        </p:spPr>
        <p:txBody>
          <a:bodyPr wrap="square" lIns="0" tIns="0" rIns="0" bIns="0" rtlCol="0" anchor="t">
            <a:spAutoFit/>
          </a:bodyPr>
          <a:lstStyle/>
          <a:p>
            <a:pPr algn="ctr">
              <a:lnSpc>
                <a:spcPts val="16762"/>
              </a:lnSpc>
            </a:pPr>
            <a:r>
              <a:rPr lang="en-US" sz="7000" dirty="0">
                <a:solidFill>
                  <a:srgbClr val="FFFFFF"/>
                </a:solidFill>
                <a:latin typeface="Glacial Indifference Bold"/>
              </a:rPr>
              <a:t>Environment scan/Area of concern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2" name="TextBox 2"/>
          <p:cNvSpPr txBox="1"/>
          <p:nvPr/>
        </p:nvSpPr>
        <p:spPr>
          <a:xfrm>
            <a:off x="1028700" y="3678932"/>
            <a:ext cx="5984198" cy="2953808"/>
          </a:xfrm>
          <a:prstGeom prst="rect">
            <a:avLst/>
          </a:prstGeom>
        </p:spPr>
        <p:txBody>
          <a:bodyPr lIns="0" tIns="0" rIns="0" bIns="0" rtlCol="0" anchor="t">
            <a:spAutoFit/>
          </a:bodyPr>
          <a:lstStyle/>
          <a:p>
            <a:pPr>
              <a:lnSpc>
                <a:spcPts val="3360"/>
              </a:lnSpc>
            </a:pPr>
            <a:r>
              <a:rPr lang="en-US" sz="2800">
                <a:solidFill>
                  <a:srgbClr val="0E2C4B"/>
                </a:solidFill>
                <a:latin typeface="Muli Regular Bold"/>
              </a:rPr>
              <a:t>While remote work has its perks, the ability to switch off after a day's work may be even more difficult as you find that the space you spend hours working in is the same space that used to only be for rest and relaxation.</a:t>
            </a:r>
          </a:p>
        </p:txBody>
      </p:sp>
      <p:grpSp>
        <p:nvGrpSpPr>
          <p:cNvPr id="3" name="Group 3"/>
          <p:cNvGrpSpPr>
            <a:grpSpLocks noChangeAspect="1"/>
          </p:cNvGrpSpPr>
          <p:nvPr/>
        </p:nvGrpSpPr>
        <p:grpSpPr>
          <a:xfrm>
            <a:off x="8260597" y="277516"/>
            <a:ext cx="9747116" cy="9747116"/>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t="-41178" b="-8791"/>
              </a:stretch>
            </a:blipFill>
          </p:spPr>
        </p:sp>
      </p:grpSp>
      <p:grpSp>
        <p:nvGrpSpPr>
          <p:cNvPr id="5" name="Group 5"/>
          <p:cNvGrpSpPr/>
          <p:nvPr/>
        </p:nvGrpSpPr>
        <p:grpSpPr>
          <a:xfrm>
            <a:off x="1028700" y="8432800"/>
            <a:ext cx="825500" cy="825500"/>
            <a:chOff x="0" y="0"/>
            <a:chExt cx="1100667" cy="1100667"/>
          </a:xfrm>
        </p:grpSpPr>
        <p:grpSp>
          <p:nvGrpSpPr>
            <p:cNvPr id="6" name="Group 6"/>
            <p:cNvGrpSpPr/>
            <p:nvPr/>
          </p:nvGrpSpPr>
          <p:grpSpPr>
            <a:xfrm>
              <a:off x="0" y="0"/>
              <a:ext cx="1100667" cy="1100667"/>
              <a:chOff x="0" y="0"/>
              <a:chExt cx="660400" cy="660400"/>
            </a:xfrm>
          </p:grpSpPr>
          <p:sp>
            <p:nvSpPr>
              <p:cNvPr id="7" name="Freeform 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8" name="Group 8"/>
            <p:cNvGrpSpPr/>
            <p:nvPr/>
          </p:nvGrpSpPr>
          <p:grpSpPr>
            <a:xfrm rot="-5400000">
              <a:off x="436385" y="452780"/>
              <a:ext cx="290178" cy="195107"/>
              <a:chOff x="0" y="0"/>
              <a:chExt cx="1930400" cy="1297940"/>
            </a:xfrm>
          </p:grpSpPr>
          <p:sp>
            <p:nvSpPr>
              <p:cNvPr id="9" name="Freeform 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999657" y="3632375"/>
            <a:ext cx="12259643" cy="0"/>
          </a:xfrm>
          <a:prstGeom prst="line">
            <a:avLst/>
          </a:prstGeom>
          <a:ln w="76200" cap="rnd">
            <a:solidFill>
              <a:srgbClr val="F2F3F4"/>
            </a:solidFill>
            <a:prstDash val="solid"/>
            <a:headEnd type="none" w="sm" len="sm"/>
            <a:tailEnd type="none" w="sm" len="sm"/>
          </a:ln>
        </p:spPr>
      </p:sp>
      <p:sp>
        <p:nvSpPr>
          <p:cNvPr id="3" name="AutoShape 3"/>
          <p:cNvSpPr/>
          <p:nvPr/>
        </p:nvSpPr>
        <p:spPr>
          <a:xfrm>
            <a:off x="4999657" y="5019806"/>
            <a:ext cx="12259643" cy="0"/>
          </a:xfrm>
          <a:prstGeom prst="line">
            <a:avLst/>
          </a:prstGeom>
          <a:ln w="76200" cap="rnd">
            <a:solidFill>
              <a:srgbClr val="F2F3F4"/>
            </a:solidFill>
            <a:prstDash val="solid"/>
            <a:headEnd type="none" w="sm" len="sm"/>
            <a:tailEnd type="none" w="sm" len="sm"/>
          </a:ln>
        </p:spPr>
      </p:sp>
      <p:sp>
        <p:nvSpPr>
          <p:cNvPr id="4" name="AutoShape 4"/>
          <p:cNvSpPr/>
          <p:nvPr/>
        </p:nvSpPr>
        <p:spPr>
          <a:xfrm>
            <a:off x="4999657" y="6407238"/>
            <a:ext cx="12259643" cy="0"/>
          </a:xfrm>
          <a:prstGeom prst="line">
            <a:avLst/>
          </a:prstGeom>
          <a:ln w="76200" cap="rnd">
            <a:solidFill>
              <a:srgbClr val="F2F3F4"/>
            </a:solidFill>
            <a:prstDash val="solid"/>
            <a:headEnd type="none" w="sm" len="sm"/>
            <a:tailEnd type="none" w="sm" len="sm"/>
          </a:ln>
        </p:spPr>
      </p:sp>
      <p:sp>
        <p:nvSpPr>
          <p:cNvPr id="5" name="AutoShape 5"/>
          <p:cNvSpPr/>
          <p:nvPr/>
        </p:nvSpPr>
        <p:spPr>
          <a:xfrm>
            <a:off x="4999657" y="7794669"/>
            <a:ext cx="12259643" cy="0"/>
          </a:xfrm>
          <a:prstGeom prst="line">
            <a:avLst/>
          </a:prstGeom>
          <a:ln w="76200" cap="rnd">
            <a:solidFill>
              <a:srgbClr val="F2F3F4"/>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5096152" y="6669989"/>
            <a:ext cx="720241" cy="938129"/>
          </a:xfrm>
          <a:prstGeom prst="rect">
            <a:avLst/>
          </a:prstGeom>
        </p:spPr>
      </p:pic>
      <p:pic>
        <p:nvPicPr>
          <p:cNvPr id="7" name="Picture 7"/>
          <p:cNvPicPr>
            <a:picLocks noChangeAspect="1"/>
          </p:cNvPicPr>
          <p:nvPr/>
        </p:nvPicPr>
        <p:blipFill>
          <a:blip r:embed="rId3"/>
          <a:srcRect/>
          <a:stretch>
            <a:fillRect/>
          </a:stretch>
        </p:blipFill>
        <p:spPr>
          <a:xfrm>
            <a:off x="5021332" y="5400629"/>
            <a:ext cx="869881" cy="701986"/>
          </a:xfrm>
          <a:prstGeom prst="rect">
            <a:avLst/>
          </a:prstGeom>
        </p:spPr>
      </p:pic>
      <p:pic>
        <p:nvPicPr>
          <p:cNvPr id="8" name="Picture 8"/>
          <p:cNvPicPr>
            <a:picLocks noChangeAspect="1"/>
          </p:cNvPicPr>
          <p:nvPr/>
        </p:nvPicPr>
        <p:blipFill>
          <a:blip r:embed="rId4"/>
          <a:srcRect/>
          <a:stretch>
            <a:fillRect/>
          </a:stretch>
        </p:blipFill>
        <p:spPr>
          <a:xfrm>
            <a:off x="5043006" y="8105322"/>
            <a:ext cx="826532" cy="842325"/>
          </a:xfrm>
          <a:prstGeom prst="rect">
            <a:avLst/>
          </a:prstGeom>
        </p:spPr>
      </p:pic>
      <p:pic>
        <p:nvPicPr>
          <p:cNvPr id="9" name="Picture 9"/>
          <p:cNvPicPr>
            <a:picLocks noChangeAspect="1"/>
          </p:cNvPicPr>
          <p:nvPr/>
        </p:nvPicPr>
        <p:blipFill>
          <a:blip r:embed="rId5"/>
          <a:srcRect/>
          <a:stretch>
            <a:fillRect/>
          </a:stretch>
        </p:blipFill>
        <p:spPr>
          <a:xfrm>
            <a:off x="5049929" y="3956680"/>
            <a:ext cx="812686" cy="815021"/>
          </a:xfrm>
          <a:prstGeom prst="rect">
            <a:avLst/>
          </a:prstGeom>
        </p:spPr>
      </p:pic>
      <p:pic>
        <p:nvPicPr>
          <p:cNvPr id="10" name="Picture 10"/>
          <p:cNvPicPr>
            <a:picLocks noChangeAspect="1"/>
          </p:cNvPicPr>
          <p:nvPr/>
        </p:nvPicPr>
        <p:blipFill>
          <a:blip r:embed="rId6"/>
          <a:srcRect/>
          <a:stretch>
            <a:fillRect/>
          </a:stretch>
        </p:blipFill>
        <p:spPr>
          <a:xfrm>
            <a:off x="5153276" y="2578080"/>
            <a:ext cx="605993" cy="797359"/>
          </a:xfrm>
          <a:prstGeom prst="rect">
            <a:avLst/>
          </a:prstGeom>
        </p:spPr>
      </p:pic>
      <p:sp>
        <p:nvSpPr>
          <p:cNvPr id="11" name="TextBox 11"/>
          <p:cNvSpPr txBox="1"/>
          <p:nvPr/>
        </p:nvSpPr>
        <p:spPr>
          <a:xfrm>
            <a:off x="7266518" y="4135379"/>
            <a:ext cx="9992782" cy="409998"/>
          </a:xfrm>
          <a:prstGeom prst="rect">
            <a:avLst/>
          </a:prstGeom>
        </p:spPr>
        <p:txBody>
          <a:bodyPr lIns="0" tIns="0" rIns="0" bIns="0" rtlCol="0" anchor="t">
            <a:spAutoFit/>
          </a:bodyPr>
          <a:lstStyle/>
          <a:p>
            <a:pPr>
              <a:lnSpc>
                <a:spcPts val="3359"/>
              </a:lnSpc>
            </a:pPr>
            <a:r>
              <a:rPr lang="en-US" sz="2400">
                <a:solidFill>
                  <a:srgbClr val="0E2C4B"/>
                </a:solidFill>
                <a:latin typeface="Muli Regular"/>
              </a:rPr>
              <a:t>Extra focus on high-value tasks.</a:t>
            </a:r>
          </a:p>
        </p:txBody>
      </p:sp>
      <p:sp>
        <p:nvSpPr>
          <p:cNvPr id="12" name="TextBox 12"/>
          <p:cNvSpPr txBox="1"/>
          <p:nvPr/>
        </p:nvSpPr>
        <p:spPr>
          <a:xfrm>
            <a:off x="1028700" y="1028700"/>
            <a:ext cx="10562433" cy="762000"/>
          </a:xfrm>
          <a:prstGeom prst="rect">
            <a:avLst/>
          </a:prstGeom>
        </p:spPr>
        <p:txBody>
          <a:bodyPr lIns="0" tIns="0" rIns="0" bIns="0" rtlCol="0" anchor="t">
            <a:spAutoFit/>
          </a:bodyPr>
          <a:lstStyle/>
          <a:p>
            <a:pPr>
              <a:lnSpc>
                <a:spcPts val="6000"/>
              </a:lnSpc>
            </a:pPr>
            <a:r>
              <a:rPr lang="en-US" sz="5000">
                <a:solidFill>
                  <a:srgbClr val="0E2C4B"/>
                </a:solidFill>
                <a:latin typeface="Muli Bold Bold"/>
              </a:rPr>
              <a:t>What's Next in </a:t>
            </a:r>
            <a:r>
              <a:rPr lang="en-US" sz="5000">
                <a:solidFill>
                  <a:srgbClr val="F36825"/>
                </a:solidFill>
                <a:latin typeface="Muli Bold Bold"/>
              </a:rPr>
              <a:t>Tech Workspace</a:t>
            </a:r>
          </a:p>
        </p:txBody>
      </p:sp>
      <p:sp>
        <p:nvSpPr>
          <p:cNvPr id="13" name="TextBox 13"/>
          <p:cNvSpPr txBox="1"/>
          <p:nvPr/>
        </p:nvSpPr>
        <p:spPr>
          <a:xfrm>
            <a:off x="7266518" y="2747948"/>
            <a:ext cx="9992782" cy="409998"/>
          </a:xfrm>
          <a:prstGeom prst="rect">
            <a:avLst/>
          </a:prstGeom>
        </p:spPr>
        <p:txBody>
          <a:bodyPr lIns="0" tIns="0" rIns="0" bIns="0" rtlCol="0" anchor="t">
            <a:spAutoFit/>
          </a:bodyPr>
          <a:lstStyle/>
          <a:p>
            <a:pPr>
              <a:lnSpc>
                <a:spcPts val="3359"/>
              </a:lnSpc>
            </a:pPr>
            <a:r>
              <a:rPr lang="en-US" sz="2400">
                <a:solidFill>
                  <a:srgbClr val="0E2C4B"/>
                </a:solidFill>
                <a:latin typeface="Muli Regular"/>
              </a:rPr>
              <a:t>Increased task automation and use of artificial intelligence.</a:t>
            </a:r>
          </a:p>
        </p:txBody>
      </p:sp>
      <p:sp>
        <p:nvSpPr>
          <p:cNvPr id="14" name="TextBox 14"/>
          <p:cNvSpPr txBox="1"/>
          <p:nvPr/>
        </p:nvSpPr>
        <p:spPr>
          <a:xfrm>
            <a:off x="7266518" y="5522810"/>
            <a:ext cx="9992782" cy="409998"/>
          </a:xfrm>
          <a:prstGeom prst="rect">
            <a:avLst/>
          </a:prstGeom>
        </p:spPr>
        <p:txBody>
          <a:bodyPr lIns="0" tIns="0" rIns="0" bIns="0" rtlCol="0" anchor="t">
            <a:spAutoFit/>
          </a:bodyPr>
          <a:lstStyle/>
          <a:p>
            <a:pPr>
              <a:lnSpc>
                <a:spcPts val="3359"/>
              </a:lnSpc>
            </a:pPr>
            <a:r>
              <a:rPr lang="en-US" sz="2400">
                <a:solidFill>
                  <a:srgbClr val="0E2C4B"/>
                </a:solidFill>
                <a:latin typeface="Muli Regular"/>
              </a:rPr>
              <a:t>Continuous investment in cybersecurity and security technology.</a:t>
            </a:r>
          </a:p>
        </p:txBody>
      </p:sp>
      <p:sp>
        <p:nvSpPr>
          <p:cNvPr id="15" name="TextBox 15"/>
          <p:cNvSpPr txBox="1"/>
          <p:nvPr/>
        </p:nvSpPr>
        <p:spPr>
          <a:xfrm>
            <a:off x="7266518" y="6910242"/>
            <a:ext cx="9992782" cy="409998"/>
          </a:xfrm>
          <a:prstGeom prst="rect">
            <a:avLst/>
          </a:prstGeom>
        </p:spPr>
        <p:txBody>
          <a:bodyPr lIns="0" tIns="0" rIns="0" bIns="0" rtlCol="0" anchor="t">
            <a:spAutoFit/>
          </a:bodyPr>
          <a:lstStyle/>
          <a:p>
            <a:pPr>
              <a:lnSpc>
                <a:spcPts val="3359"/>
              </a:lnSpc>
            </a:pPr>
            <a:r>
              <a:rPr lang="en-US" sz="2400">
                <a:solidFill>
                  <a:srgbClr val="0E2C4B"/>
                </a:solidFill>
                <a:latin typeface="Muli Regular"/>
              </a:rPr>
              <a:t>A better conscious focus on mental health.</a:t>
            </a:r>
          </a:p>
        </p:txBody>
      </p:sp>
      <p:sp>
        <p:nvSpPr>
          <p:cNvPr id="16" name="TextBox 16"/>
          <p:cNvSpPr txBox="1"/>
          <p:nvPr/>
        </p:nvSpPr>
        <p:spPr>
          <a:xfrm>
            <a:off x="7266518" y="8297673"/>
            <a:ext cx="9992782" cy="409998"/>
          </a:xfrm>
          <a:prstGeom prst="rect">
            <a:avLst/>
          </a:prstGeom>
        </p:spPr>
        <p:txBody>
          <a:bodyPr lIns="0" tIns="0" rIns="0" bIns="0" rtlCol="0" anchor="t">
            <a:spAutoFit/>
          </a:bodyPr>
          <a:lstStyle/>
          <a:p>
            <a:pPr>
              <a:lnSpc>
                <a:spcPts val="3359"/>
              </a:lnSpc>
            </a:pPr>
            <a:r>
              <a:rPr lang="en-US" sz="2400">
                <a:solidFill>
                  <a:srgbClr val="0E2C4B"/>
                </a:solidFill>
                <a:latin typeface="Muli Regular"/>
              </a:rPr>
              <a:t>Greater geographic distribution and representation of the workforce.</a:t>
            </a:r>
            <a:r>
              <a:rPr lang="en-US" sz="2400">
                <a:solidFill>
                  <a:srgbClr val="0E2C4B"/>
                </a:solidFill>
                <a:latin typeface="Arimo"/>
              </a:rPr>
              <a:t> </a:t>
            </a:r>
          </a:p>
        </p:txBody>
      </p:sp>
      <p:sp>
        <p:nvSpPr>
          <p:cNvPr id="17" name="AutoShape 17"/>
          <p:cNvSpPr/>
          <p:nvPr/>
        </p:nvSpPr>
        <p:spPr>
          <a:xfrm>
            <a:off x="4999657" y="9182100"/>
            <a:ext cx="12259643" cy="0"/>
          </a:xfrm>
          <a:prstGeom prst="line">
            <a:avLst/>
          </a:prstGeom>
          <a:ln w="76200" cap="rnd">
            <a:solidFill>
              <a:srgbClr val="F2F3F4"/>
            </a:solidFill>
            <a:prstDash val="solid"/>
            <a:headEnd type="none" w="sm" len="sm"/>
            <a:tailEnd type="none" w="sm" len="sm"/>
          </a:ln>
        </p:spPr>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517763"/>
            <a:ext cx="7607152" cy="5251474"/>
            <a:chOff x="0" y="0"/>
            <a:chExt cx="10142870" cy="7001965"/>
          </a:xfrm>
        </p:grpSpPr>
        <p:sp>
          <p:nvSpPr>
            <p:cNvPr id="3" name="TextBox 3"/>
            <p:cNvSpPr txBox="1"/>
            <p:nvPr/>
          </p:nvSpPr>
          <p:spPr>
            <a:xfrm>
              <a:off x="124998" y="0"/>
              <a:ext cx="10017872" cy="5080000"/>
            </a:xfrm>
            <a:prstGeom prst="rect">
              <a:avLst/>
            </a:prstGeom>
          </p:spPr>
          <p:txBody>
            <a:bodyPr lIns="0" tIns="0" rIns="0" bIns="0" rtlCol="0" anchor="t">
              <a:spAutoFit/>
            </a:bodyPr>
            <a:lstStyle/>
            <a:p>
              <a:pPr>
                <a:lnSpc>
                  <a:spcPts val="6000"/>
                </a:lnSpc>
              </a:pPr>
              <a:r>
                <a:rPr lang="en-US" sz="5000">
                  <a:solidFill>
                    <a:srgbClr val="0E2C4B"/>
                  </a:solidFill>
                  <a:latin typeface="Muli Bold Bold"/>
                </a:rPr>
                <a:t>Science and technology revolutionize our lives, but memory, tradition and myth frame our response.</a:t>
              </a:r>
            </a:p>
          </p:txBody>
        </p:sp>
        <p:grpSp>
          <p:nvGrpSpPr>
            <p:cNvPr id="4" name="Group 4"/>
            <p:cNvGrpSpPr/>
            <p:nvPr/>
          </p:nvGrpSpPr>
          <p:grpSpPr>
            <a:xfrm>
              <a:off x="0" y="6080816"/>
              <a:ext cx="5609396" cy="921149"/>
              <a:chOff x="0" y="0"/>
              <a:chExt cx="4021547" cy="660400"/>
            </a:xfrm>
          </p:grpSpPr>
          <p:sp>
            <p:nvSpPr>
              <p:cNvPr id="5" name="Freeform 5"/>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id="6" name="TextBox 6"/>
            <p:cNvSpPr txBox="1"/>
            <p:nvPr/>
          </p:nvSpPr>
          <p:spPr>
            <a:xfrm>
              <a:off x="124998" y="6286544"/>
              <a:ext cx="5359400" cy="471593"/>
            </a:xfrm>
            <a:prstGeom prst="rect">
              <a:avLst/>
            </a:prstGeom>
          </p:spPr>
          <p:txBody>
            <a:bodyPr lIns="0" tIns="0" rIns="0" bIns="0" rtlCol="0" anchor="t">
              <a:spAutoFit/>
            </a:bodyPr>
            <a:lstStyle/>
            <a:p>
              <a:pPr algn="ctr">
                <a:lnSpc>
                  <a:spcPts val="3079"/>
                </a:lnSpc>
              </a:pPr>
              <a:r>
                <a:rPr lang="en-US" sz="2200">
                  <a:solidFill>
                    <a:srgbClr val="FFFFFF"/>
                  </a:solidFill>
                  <a:latin typeface="Muli Bold Bold"/>
                </a:rPr>
                <a:t>ARTHUR SCHLESINGER</a:t>
              </a:r>
            </a:p>
          </p:txBody>
        </p:sp>
      </p:grpSp>
      <p:grpSp>
        <p:nvGrpSpPr>
          <p:cNvPr id="7" name="Group 7"/>
          <p:cNvGrpSpPr/>
          <p:nvPr/>
        </p:nvGrpSpPr>
        <p:grpSpPr>
          <a:xfrm>
            <a:off x="8653491" y="1369261"/>
            <a:ext cx="9184401" cy="7525674"/>
            <a:chOff x="0" y="0"/>
            <a:chExt cx="12245868" cy="10034232"/>
          </a:xfrm>
        </p:grpSpPr>
        <p:grpSp>
          <p:nvGrpSpPr>
            <p:cNvPr id="8" name="Group 8"/>
            <p:cNvGrpSpPr/>
            <p:nvPr/>
          </p:nvGrpSpPr>
          <p:grpSpPr>
            <a:xfrm>
              <a:off x="1504698" y="0"/>
              <a:ext cx="8816962" cy="881696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id="10" name="Picture 10"/>
            <p:cNvPicPr>
              <a:picLocks noChangeAspect="1"/>
            </p:cNvPicPr>
            <p:nvPr/>
          </p:nvPicPr>
          <p:blipFill>
            <a:blip r:embed="rId2"/>
            <a:srcRect/>
            <a:stretch>
              <a:fillRect/>
            </a:stretch>
          </p:blipFill>
          <p:spPr>
            <a:xfrm>
              <a:off x="1504698" y="319670"/>
              <a:ext cx="8906904" cy="9425296"/>
            </a:xfrm>
            <a:prstGeom prst="rect">
              <a:avLst/>
            </a:prstGeom>
          </p:spPr>
        </p:pic>
        <p:pic>
          <p:nvPicPr>
            <p:cNvPr id="11" name="Picture 11"/>
            <p:cNvPicPr>
              <a:picLocks noChangeAspect="1"/>
            </p:cNvPicPr>
            <p:nvPr/>
          </p:nvPicPr>
          <p:blipFill>
            <a:blip r:embed="rId3">
              <a:alphaModFix amt="18000"/>
            </a:blip>
            <a:srcRect/>
            <a:stretch>
              <a:fillRect/>
            </a:stretch>
          </p:blipFill>
          <p:spPr>
            <a:xfrm>
              <a:off x="5651397" y="7456135"/>
              <a:ext cx="6594470" cy="2288831"/>
            </a:xfrm>
            <a:prstGeom prst="rect">
              <a:avLst/>
            </a:prstGeom>
          </p:spPr>
        </p:pic>
        <p:pic>
          <p:nvPicPr>
            <p:cNvPr id="12" name="Picture 12"/>
            <p:cNvPicPr>
              <a:picLocks noChangeAspect="1"/>
            </p:cNvPicPr>
            <p:nvPr/>
          </p:nvPicPr>
          <p:blipFill>
            <a:blip r:embed="rId4">
              <a:alphaModFix amt="18000"/>
            </a:blip>
            <a:srcRect/>
            <a:stretch>
              <a:fillRect/>
            </a:stretch>
          </p:blipFill>
          <p:spPr>
            <a:xfrm>
              <a:off x="0" y="8072726"/>
              <a:ext cx="5651397" cy="1961506"/>
            </a:xfrm>
            <a:prstGeom prst="rect">
              <a:avLst/>
            </a:prstGeom>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a:stretch>
            <a:fillRect/>
          </a:stretch>
        </p:blipFill>
        <p:spPr>
          <a:xfrm>
            <a:off x="13971016" y="7410359"/>
            <a:ext cx="3288284" cy="1141308"/>
          </a:xfrm>
          <a:prstGeom prst="rect">
            <a:avLst/>
          </a:prstGeom>
        </p:spPr>
      </p:pic>
      <p:grpSp>
        <p:nvGrpSpPr>
          <p:cNvPr id="3" name="Group 3"/>
          <p:cNvGrpSpPr/>
          <p:nvPr/>
        </p:nvGrpSpPr>
        <p:grpSpPr>
          <a:xfrm>
            <a:off x="3063954" y="2122975"/>
            <a:ext cx="12160093" cy="6041050"/>
            <a:chOff x="0" y="0"/>
            <a:chExt cx="9728074" cy="4832840"/>
          </a:xfrm>
        </p:grpSpPr>
        <p:sp>
          <p:nvSpPr>
            <p:cNvPr id="4" name="Freeform 4"/>
            <p:cNvSpPr/>
            <p:nvPr/>
          </p:nvSpPr>
          <p:spPr>
            <a:xfrm>
              <a:off x="0" y="0"/>
              <a:ext cx="9728074" cy="4832840"/>
            </a:xfrm>
            <a:custGeom>
              <a:avLst/>
              <a:gdLst/>
              <a:ahLst/>
              <a:cxnLst/>
              <a:rect l="l" t="t" r="r" b="b"/>
              <a:pathLst>
                <a:path w="9728074" h="4832840">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pic>
        <p:nvPicPr>
          <p:cNvPr id="5" name="Picture 5"/>
          <p:cNvPicPr>
            <a:picLocks noChangeAspect="1"/>
          </p:cNvPicPr>
          <p:nvPr/>
        </p:nvPicPr>
        <p:blipFill>
          <a:blip r:embed="rId3"/>
          <a:srcRect/>
          <a:stretch>
            <a:fillRect/>
          </a:stretch>
        </p:blipFill>
        <p:spPr>
          <a:xfrm>
            <a:off x="13379131" y="5697655"/>
            <a:ext cx="2628231" cy="2635783"/>
          </a:xfrm>
          <a:prstGeom prst="rect">
            <a:avLst/>
          </a:prstGeom>
        </p:spPr>
      </p:pic>
      <p:grpSp>
        <p:nvGrpSpPr>
          <p:cNvPr id="6" name="Group 6"/>
          <p:cNvGrpSpPr/>
          <p:nvPr/>
        </p:nvGrpSpPr>
        <p:grpSpPr>
          <a:xfrm>
            <a:off x="4908869" y="3556226"/>
            <a:ext cx="8470263" cy="3174548"/>
            <a:chOff x="0" y="0"/>
            <a:chExt cx="11293684" cy="4232730"/>
          </a:xfrm>
        </p:grpSpPr>
        <p:sp>
          <p:nvSpPr>
            <p:cNvPr id="7" name="TextBox 7"/>
            <p:cNvSpPr txBox="1"/>
            <p:nvPr/>
          </p:nvSpPr>
          <p:spPr>
            <a:xfrm>
              <a:off x="0" y="0"/>
              <a:ext cx="11293684" cy="2822222"/>
            </a:xfrm>
            <a:prstGeom prst="rect">
              <a:avLst/>
            </a:prstGeom>
          </p:spPr>
          <p:txBody>
            <a:bodyPr lIns="0" tIns="0" rIns="0" bIns="0" rtlCol="0" anchor="t">
              <a:spAutoFit/>
            </a:bodyPr>
            <a:lstStyle/>
            <a:p>
              <a:pPr algn="ctr">
                <a:lnSpc>
                  <a:spcPts val="8400"/>
                </a:lnSpc>
              </a:pPr>
              <a:r>
                <a:rPr lang="en-US" sz="7000">
                  <a:solidFill>
                    <a:srgbClr val="0E2C4B"/>
                  </a:solidFill>
                  <a:latin typeface="Muli Bold Bold"/>
                </a:rPr>
                <a:t>Do you have any </a:t>
              </a:r>
              <a:r>
                <a:rPr lang="en-US" sz="7000">
                  <a:solidFill>
                    <a:srgbClr val="F36825"/>
                  </a:solidFill>
                  <a:latin typeface="Muli Bold Bold"/>
                </a:rPr>
                <a:t>questions</a:t>
              </a:r>
              <a:r>
                <a:rPr lang="en-US" sz="7000">
                  <a:solidFill>
                    <a:srgbClr val="0E2C4B"/>
                  </a:solidFill>
                  <a:latin typeface="Muli Bold Bold"/>
                </a:rPr>
                <a:t>?</a:t>
              </a:r>
            </a:p>
          </p:txBody>
        </p:sp>
        <p:sp>
          <p:nvSpPr>
            <p:cNvPr id="8" name="TextBox 8"/>
            <p:cNvSpPr txBox="1"/>
            <p:nvPr/>
          </p:nvSpPr>
          <p:spPr>
            <a:xfrm>
              <a:off x="0" y="3752952"/>
              <a:ext cx="11293684" cy="479778"/>
            </a:xfrm>
            <a:prstGeom prst="rect">
              <a:avLst/>
            </a:prstGeom>
          </p:spPr>
          <p:txBody>
            <a:bodyPr lIns="0" tIns="0" rIns="0" bIns="0" rtlCol="0" anchor="t">
              <a:spAutoFit/>
            </a:bodyPr>
            <a:lstStyle/>
            <a:p>
              <a:pPr algn="ctr">
                <a:lnSpc>
                  <a:spcPts val="2879"/>
                </a:lnSpc>
              </a:pPr>
              <a:r>
                <a:rPr lang="en-US" sz="2400">
                  <a:solidFill>
                    <a:srgbClr val="0E2C4B"/>
                  </a:solidFill>
                  <a:latin typeface="Muli Regular Bold"/>
                </a:rPr>
                <a:t>Send it to us! We hope you learned something new.</a:t>
              </a:r>
            </a:p>
          </p:txBody>
        </p:sp>
      </p:grpSp>
      <p:pic>
        <p:nvPicPr>
          <p:cNvPr id="9" name="Picture 9"/>
          <p:cNvPicPr>
            <a:picLocks noChangeAspect="1"/>
          </p:cNvPicPr>
          <p:nvPr/>
        </p:nvPicPr>
        <p:blipFill>
          <a:blip r:embed="rId2">
            <a:alphaModFix amt="21999"/>
          </a:blip>
          <a:srcRect/>
          <a:stretch>
            <a:fillRect/>
          </a:stretch>
        </p:blipFill>
        <p:spPr>
          <a:xfrm>
            <a:off x="2470041" y="2784527"/>
            <a:ext cx="2223383" cy="771699"/>
          </a:xfrm>
          <a:prstGeom prst="rect">
            <a:avLst/>
          </a:prstGeom>
        </p:spPr>
      </p:pic>
      <p:pic>
        <p:nvPicPr>
          <p:cNvPr id="10" name="Picture 10"/>
          <p:cNvPicPr>
            <a:picLocks noChangeAspect="1"/>
          </p:cNvPicPr>
          <p:nvPr/>
        </p:nvPicPr>
        <p:blipFill>
          <a:blip r:embed="rId4"/>
          <a:srcRect/>
          <a:stretch>
            <a:fillRect/>
          </a:stretch>
        </p:blipFill>
        <p:spPr>
          <a:xfrm rot="-1251902">
            <a:off x="2297276" y="1924267"/>
            <a:ext cx="2945311" cy="114499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7217777" y="236488"/>
            <a:ext cx="10740551" cy="9814023"/>
            <a:chOff x="0" y="0"/>
            <a:chExt cx="8592441" cy="7851218"/>
          </a:xfrm>
        </p:grpSpPr>
        <p:sp>
          <p:nvSpPr>
            <p:cNvPr id="3" name="Freeform 3"/>
            <p:cNvSpPr/>
            <p:nvPr/>
          </p:nvSpPr>
          <p:spPr>
            <a:xfrm>
              <a:off x="0" y="0"/>
              <a:ext cx="8592441" cy="7851218"/>
            </a:xfrm>
            <a:custGeom>
              <a:avLst/>
              <a:gdLst/>
              <a:ahLst/>
              <a:cxnLst/>
              <a:rect l="l" t="t" r="r" b="b"/>
              <a:pathLst>
                <a:path w="8592441" h="7851218">
                  <a:moveTo>
                    <a:pt x="8467981" y="7851218"/>
                  </a:moveTo>
                  <a:lnTo>
                    <a:pt x="124460" y="7851218"/>
                  </a:lnTo>
                  <a:cubicBezTo>
                    <a:pt x="55880" y="7851218"/>
                    <a:pt x="0" y="7795338"/>
                    <a:pt x="0" y="7726759"/>
                  </a:cubicBezTo>
                  <a:lnTo>
                    <a:pt x="0" y="124460"/>
                  </a:lnTo>
                  <a:cubicBezTo>
                    <a:pt x="0" y="55880"/>
                    <a:pt x="55880" y="0"/>
                    <a:pt x="124460" y="0"/>
                  </a:cubicBezTo>
                  <a:lnTo>
                    <a:pt x="8467981" y="0"/>
                  </a:lnTo>
                  <a:cubicBezTo>
                    <a:pt x="8536561" y="0"/>
                    <a:pt x="8592441" y="55880"/>
                    <a:pt x="8592441" y="124460"/>
                  </a:cubicBezTo>
                  <a:lnTo>
                    <a:pt x="8592441" y="7726759"/>
                  </a:lnTo>
                  <a:cubicBezTo>
                    <a:pt x="8592441" y="7795339"/>
                    <a:pt x="8536561" y="7851218"/>
                    <a:pt x="8467981" y="7851218"/>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8285115" y="5353025"/>
            <a:ext cx="3866970" cy="3996868"/>
          </a:xfrm>
          <a:prstGeom prst="rect">
            <a:avLst/>
          </a:prstGeom>
        </p:spPr>
      </p:pic>
      <p:pic>
        <p:nvPicPr>
          <p:cNvPr id="5" name="Picture 5"/>
          <p:cNvPicPr>
            <a:picLocks noChangeAspect="1"/>
          </p:cNvPicPr>
          <p:nvPr/>
        </p:nvPicPr>
        <p:blipFill>
          <a:blip r:embed="rId3"/>
          <a:srcRect/>
          <a:stretch>
            <a:fillRect/>
          </a:stretch>
        </p:blipFill>
        <p:spPr>
          <a:xfrm>
            <a:off x="12588052" y="1393497"/>
            <a:ext cx="4482665" cy="3207907"/>
          </a:xfrm>
          <a:prstGeom prst="rect">
            <a:avLst/>
          </a:prstGeom>
        </p:spPr>
      </p:pic>
      <p:pic>
        <p:nvPicPr>
          <p:cNvPr id="6" name="Picture 6"/>
          <p:cNvPicPr>
            <a:picLocks noChangeAspect="1"/>
          </p:cNvPicPr>
          <p:nvPr/>
        </p:nvPicPr>
        <p:blipFill>
          <a:blip r:embed="rId4"/>
          <a:srcRect/>
          <a:stretch>
            <a:fillRect/>
          </a:stretch>
        </p:blipFill>
        <p:spPr>
          <a:xfrm>
            <a:off x="12776635" y="5631910"/>
            <a:ext cx="4203633" cy="3439097"/>
          </a:xfrm>
          <a:prstGeom prst="rect">
            <a:avLst/>
          </a:prstGeom>
        </p:spPr>
      </p:pic>
      <p:pic>
        <p:nvPicPr>
          <p:cNvPr id="7" name="Picture 7"/>
          <p:cNvPicPr>
            <a:picLocks noChangeAspect="1"/>
          </p:cNvPicPr>
          <p:nvPr/>
        </p:nvPicPr>
        <p:blipFill>
          <a:blip r:embed="rId5"/>
          <a:srcRect/>
          <a:stretch>
            <a:fillRect/>
          </a:stretch>
        </p:blipFill>
        <p:spPr>
          <a:xfrm>
            <a:off x="8476906" y="1028700"/>
            <a:ext cx="3483387" cy="3572705"/>
          </a:xfrm>
          <a:prstGeom prst="rect">
            <a:avLst/>
          </a:prstGeom>
        </p:spPr>
      </p:pic>
      <p:grpSp>
        <p:nvGrpSpPr>
          <p:cNvPr id="8" name="Group 8"/>
          <p:cNvGrpSpPr/>
          <p:nvPr/>
        </p:nvGrpSpPr>
        <p:grpSpPr>
          <a:xfrm>
            <a:off x="1028700" y="3934898"/>
            <a:ext cx="4688394" cy="2417204"/>
            <a:chOff x="0" y="0"/>
            <a:chExt cx="6251193" cy="3222939"/>
          </a:xfrm>
        </p:grpSpPr>
        <p:sp>
          <p:nvSpPr>
            <p:cNvPr id="9" name="TextBox 9"/>
            <p:cNvSpPr txBox="1"/>
            <p:nvPr/>
          </p:nvSpPr>
          <p:spPr>
            <a:xfrm>
              <a:off x="0" y="1563261"/>
              <a:ext cx="5707801" cy="1659678"/>
            </a:xfrm>
            <a:prstGeom prst="rect">
              <a:avLst/>
            </a:prstGeom>
          </p:spPr>
          <p:txBody>
            <a:bodyPr lIns="0" tIns="0" rIns="0" bIns="0" rtlCol="0" anchor="t">
              <a:spAutoFit/>
            </a:bodyPr>
            <a:lstStyle/>
            <a:p>
              <a:pPr>
                <a:lnSpc>
                  <a:spcPts val="3359"/>
                </a:lnSpc>
              </a:pPr>
              <a:r>
                <a:rPr lang="en-US" sz="2400">
                  <a:solidFill>
                    <a:srgbClr val="0E2C4B"/>
                  </a:solidFill>
                  <a:latin typeface="Muli Regular"/>
                </a:rPr>
                <a:t>Use these free recolorable icons and illustrations in your Canva design</a:t>
              </a:r>
            </a:p>
          </p:txBody>
        </p:sp>
        <p:sp>
          <p:nvSpPr>
            <p:cNvPr id="10" name="TextBox 10"/>
            <p:cNvSpPr txBox="1"/>
            <p:nvPr/>
          </p:nvSpPr>
          <p:spPr>
            <a:xfrm>
              <a:off x="0" y="0"/>
              <a:ext cx="6251193" cy="1016000"/>
            </a:xfrm>
            <a:prstGeom prst="rect">
              <a:avLst/>
            </a:prstGeom>
          </p:spPr>
          <p:txBody>
            <a:bodyPr lIns="0" tIns="0" rIns="0" bIns="0" rtlCol="0" anchor="t">
              <a:spAutoFit/>
            </a:bodyPr>
            <a:lstStyle/>
            <a:p>
              <a:pPr>
                <a:lnSpc>
                  <a:spcPts val="6000"/>
                </a:lnSpc>
              </a:pPr>
              <a:r>
                <a:rPr lang="en-US" sz="5000">
                  <a:solidFill>
                    <a:srgbClr val="0E2C4B"/>
                  </a:solidFill>
                  <a:latin typeface="Muli Bold Bold"/>
                </a:rPr>
                <a:t>Free Resources</a:t>
              </a: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7217777" y="236488"/>
            <a:ext cx="10740551" cy="9814023"/>
            <a:chOff x="0" y="0"/>
            <a:chExt cx="8592441" cy="7851218"/>
          </a:xfrm>
        </p:grpSpPr>
        <p:sp>
          <p:nvSpPr>
            <p:cNvPr id="3" name="Freeform 3"/>
            <p:cNvSpPr/>
            <p:nvPr/>
          </p:nvSpPr>
          <p:spPr>
            <a:xfrm>
              <a:off x="0" y="0"/>
              <a:ext cx="8592441" cy="7851218"/>
            </a:xfrm>
            <a:custGeom>
              <a:avLst/>
              <a:gdLst/>
              <a:ahLst/>
              <a:cxnLst/>
              <a:rect l="l" t="t" r="r" b="b"/>
              <a:pathLst>
                <a:path w="8592441" h="7851218">
                  <a:moveTo>
                    <a:pt x="8467981" y="7851218"/>
                  </a:moveTo>
                  <a:lnTo>
                    <a:pt x="124460" y="7851218"/>
                  </a:lnTo>
                  <a:cubicBezTo>
                    <a:pt x="55880" y="7851218"/>
                    <a:pt x="0" y="7795338"/>
                    <a:pt x="0" y="7726759"/>
                  </a:cubicBezTo>
                  <a:lnTo>
                    <a:pt x="0" y="124460"/>
                  </a:lnTo>
                  <a:cubicBezTo>
                    <a:pt x="0" y="55880"/>
                    <a:pt x="55880" y="0"/>
                    <a:pt x="124460" y="0"/>
                  </a:cubicBezTo>
                  <a:lnTo>
                    <a:pt x="8467981" y="0"/>
                  </a:lnTo>
                  <a:cubicBezTo>
                    <a:pt x="8536561" y="0"/>
                    <a:pt x="8592441" y="55880"/>
                    <a:pt x="8592441" y="124460"/>
                  </a:cubicBezTo>
                  <a:lnTo>
                    <a:pt x="8592441" y="7726759"/>
                  </a:lnTo>
                  <a:cubicBezTo>
                    <a:pt x="8592441" y="7795339"/>
                    <a:pt x="8536561" y="7851218"/>
                    <a:pt x="8467981" y="7851218"/>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13109929" y="1025556"/>
            <a:ext cx="3657593" cy="3870468"/>
          </a:xfrm>
          <a:prstGeom prst="rect">
            <a:avLst/>
          </a:prstGeom>
        </p:spPr>
      </p:pic>
      <p:pic>
        <p:nvPicPr>
          <p:cNvPr id="5" name="Picture 5"/>
          <p:cNvPicPr>
            <a:picLocks noChangeAspect="1"/>
          </p:cNvPicPr>
          <p:nvPr/>
        </p:nvPicPr>
        <p:blipFill>
          <a:blip r:embed="rId3"/>
          <a:srcRect/>
          <a:stretch>
            <a:fillRect/>
          </a:stretch>
        </p:blipFill>
        <p:spPr>
          <a:xfrm>
            <a:off x="13109929" y="5482373"/>
            <a:ext cx="4149371" cy="3775927"/>
          </a:xfrm>
          <a:prstGeom prst="rect">
            <a:avLst/>
          </a:prstGeom>
        </p:spPr>
      </p:pic>
      <p:pic>
        <p:nvPicPr>
          <p:cNvPr id="6" name="Picture 6"/>
          <p:cNvPicPr>
            <a:picLocks noChangeAspect="1"/>
          </p:cNvPicPr>
          <p:nvPr/>
        </p:nvPicPr>
        <p:blipFill>
          <a:blip r:embed="rId4"/>
          <a:srcRect/>
          <a:stretch>
            <a:fillRect/>
          </a:stretch>
        </p:blipFill>
        <p:spPr>
          <a:xfrm>
            <a:off x="8479278" y="1339800"/>
            <a:ext cx="3605804" cy="3556224"/>
          </a:xfrm>
          <a:prstGeom prst="rect">
            <a:avLst/>
          </a:prstGeom>
        </p:spPr>
      </p:pic>
      <p:pic>
        <p:nvPicPr>
          <p:cNvPr id="7" name="Picture 7"/>
          <p:cNvPicPr>
            <a:picLocks noChangeAspect="1"/>
          </p:cNvPicPr>
          <p:nvPr/>
        </p:nvPicPr>
        <p:blipFill>
          <a:blip r:embed="rId5"/>
          <a:srcRect/>
          <a:stretch>
            <a:fillRect/>
          </a:stretch>
        </p:blipFill>
        <p:spPr>
          <a:xfrm>
            <a:off x="8112363" y="5143500"/>
            <a:ext cx="4339633" cy="3921943"/>
          </a:xfrm>
          <a:prstGeom prst="rect">
            <a:avLst/>
          </a:prstGeom>
        </p:spPr>
      </p:pic>
      <p:grpSp>
        <p:nvGrpSpPr>
          <p:cNvPr id="8" name="Group 8"/>
          <p:cNvGrpSpPr/>
          <p:nvPr/>
        </p:nvGrpSpPr>
        <p:grpSpPr>
          <a:xfrm>
            <a:off x="1028700" y="3934898"/>
            <a:ext cx="4688394" cy="2417204"/>
            <a:chOff x="0" y="0"/>
            <a:chExt cx="6251193" cy="3222939"/>
          </a:xfrm>
        </p:grpSpPr>
        <p:sp>
          <p:nvSpPr>
            <p:cNvPr id="9" name="TextBox 9"/>
            <p:cNvSpPr txBox="1"/>
            <p:nvPr/>
          </p:nvSpPr>
          <p:spPr>
            <a:xfrm>
              <a:off x="0" y="1563261"/>
              <a:ext cx="5707801" cy="1659678"/>
            </a:xfrm>
            <a:prstGeom prst="rect">
              <a:avLst/>
            </a:prstGeom>
          </p:spPr>
          <p:txBody>
            <a:bodyPr lIns="0" tIns="0" rIns="0" bIns="0" rtlCol="0" anchor="t">
              <a:spAutoFit/>
            </a:bodyPr>
            <a:lstStyle/>
            <a:p>
              <a:pPr>
                <a:lnSpc>
                  <a:spcPts val="3359"/>
                </a:lnSpc>
              </a:pPr>
              <a:r>
                <a:rPr lang="en-US" sz="2400">
                  <a:solidFill>
                    <a:srgbClr val="0E2C4B"/>
                  </a:solidFill>
                  <a:latin typeface="Muli Regular"/>
                </a:rPr>
                <a:t>Use these free recolorable icons and illustrations in your Canva design</a:t>
              </a:r>
            </a:p>
          </p:txBody>
        </p:sp>
        <p:sp>
          <p:nvSpPr>
            <p:cNvPr id="10" name="TextBox 10"/>
            <p:cNvSpPr txBox="1"/>
            <p:nvPr/>
          </p:nvSpPr>
          <p:spPr>
            <a:xfrm>
              <a:off x="0" y="0"/>
              <a:ext cx="6251193" cy="1016000"/>
            </a:xfrm>
            <a:prstGeom prst="rect">
              <a:avLst/>
            </a:prstGeom>
          </p:spPr>
          <p:txBody>
            <a:bodyPr lIns="0" tIns="0" rIns="0" bIns="0" rtlCol="0" anchor="t">
              <a:spAutoFit/>
            </a:bodyPr>
            <a:lstStyle/>
            <a:p>
              <a:pPr>
                <a:lnSpc>
                  <a:spcPts val="6000"/>
                </a:lnSpc>
              </a:pPr>
              <a:r>
                <a:rPr lang="en-US" sz="5000">
                  <a:solidFill>
                    <a:srgbClr val="0E2C4B"/>
                  </a:solidFill>
                  <a:latin typeface="Muli Bold Bold"/>
                </a:rPr>
                <a:t>Free Resources</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7217777" y="236488"/>
            <a:ext cx="10740551" cy="9814023"/>
            <a:chOff x="0" y="0"/>
            <a:chExt cx="8592441" cy="7851218"/>
          </a:xfrm>
        </p:grpSpPr>
        <p:sp>
          <p:nvSpPr>
            <p:cNvPr id="3" name="Freeform 3"/>
            <p:cNvSpPr/>
            <p:nvPr/>
          </p:nvSpPr>
          <p:spPr>
            <a:xfrm>
              <a:off x="0" y="0"/>
              <a:ext cx="8592441" cy="7851218"/>
            </a:xfrm>
            <a:custGeom>
              <a:avLst/>
              <a:gdLst/>
              <a:ahLst/>
              <a:cxnLst/>
              <a:rect l="l" t="t" r="r" b="b"/>
              <a:pathLst>
                <a:path w="8592441" h="7851218">
                  <a:moveTo>
                    <a:pt x="8467981" y="7851218"/>
                  </a:moveTo>
                  <a:lnTo>
                    <a:pt x="124460" y="7851218"/>
                  </a:lnTo>
                  <a:cubicBezTo>
                    <a:pt x="55880" y="7851218"/>
                    <a:pt x="0" y="7795338"/>
                    <a:pt x="0" y="7726759"/>
                  </a:cubicBezTo>
                  <a:lnTo>
                    <a:pt x="0" y="124460"/>
                  </a:lnTo>
                  <a:cubicBezTo>
                    <a:pt x="0" y="55880"/>
                    <a:pt x="55880" y="0"/>
                    <a:pt x="124460" y="0"/>
                  </a:cubicBezTo>
                  <a:lnTo>
                    <a:pt x="8467981" y="0"/>
                  </a:lnTo>
                  <a:cubicBezTo>
                    <a:pt x="8536561" y="0"/>
                    <a:pt x="8592441" y="55880"/>
                    <a:pt x="8592441" y="124460"/>
                  </a:cubicBezTo>
                  <a:lnTo>
                    <a:pt x="8592441" y="7726759"/>
                  </a:lnTo>
                  <a:cubicBezTo>
                    <a:pt x="8592441" y="7795339"/>
                    <a:pt x="8536561" y="7851218"/>
                    <a:pt x="8467981" y="7851218"/>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15895496" y="4508929"/>
            <a:ext cx="1059004" cy="1173412"/>
          </a:xfrm>
          <a:prstGeom prst="rect">
            <a:avLst/>
          </a:prstGeom>
        </p:spPr>
      </p:pic>
      <p:pic>
        <p:nvPicPr>
          <p:cNvPr id="5" name="Picture 5"/>
          <p:cNvPicPr>
            <a:picLocks noChangeAspect="1"/>
          </p:cNvPicPr>
          <p:nvPr/>
        </p:nvPicPr>
        <p:blipFill>
          <a:blip r:embed="rId3"/>
          <a:srcRect/>
          <a:stretch>
            <a:fillRect/>
          </a:stretch>
        </p:blipFill>
        <p:spPr>
          <a:xfrm>
            <a:off x="15898429" y="1151100"/>
            <a:ext cx="1056071" cy="1173412"/>
          </a:xfrm>
          <a:prstGeom prst="rect">
            <a:avLst/>
          </a:prstGeom>
        </p:spPr>
      </p:pic>
      <p:pic>
        <p:nvPicPr>
          <p:cNvPr id="6" name="Picture 6"/>
          <p:cNvPicPr>
            <a:picLocks noChangeAspect="1"/>
          </p:cNvPicPr>
          <p:nvPr/>
        </p:nvPicPr>
        <p:blipFill>
          <a:blip r:embed="rId4"/>
          <a:srcRect/>
          <a:stretch>
            <a:fillRect/>
          </a:stretch>
        </p:blipFill>
        <p:spPr>
          <a:xfrm>
            <a:off x="15896963" y="2830015"/>
            <a:ext cx="1057537" cy="1173412"/>
          </a:xfrm>
          <a:prstGeom prst="rect">
            <a:avLst/>
          </a:prstGeom>
        </p:spPr>
      </p:pic>
      <p:pic>
        <p:nvPicPr>
          <p:cNvPr id="7" name="Picture 7"/>
          <p:cNvPicPr>
            <a:picLocks noChangeAspect="1"/>
          </p:cNvPicPr>
          <p:nvPr/>
        </p:nvPicPr>
        <p:blipFill>
          <a:blip r:embed="rId5"/>
          <a:srcRect/>
          <a:stretch>
            <a:fillRect/>
          </a:stretch>
        </p:blipFill>
        <p:spPr>
          <a:xfrm>
            <a:off x="15896963" y="6187844"/>
            <a:ext cx="1057537" cy="1173412"/>
          </a:xfrm>
          <a:prstGeom prst="rect">
            <a:avLst/>
          </a:prstGeom>
        </p:spPr>
      </p:pic>
      <p:pic>
        <p:nvPicPr>
          <p:cNvPr id="8" name="Picture 8"/>
          <p:cNvPicPr>
            <a:picLocks noChangeAspect="1"/>
          </p:cNvPicPr>
          <p:nvPr/>
        </p:nvPicPr>
        <p:blipFill>
          <a:blip r:embed="rId6"/>
          <a:srcRect/>
          <a:stretch>
            <a:fillRect/>
          </a:stretch>
        </p:blipFill>
        <p:spPr>
          <a:xfrm>
            <a:off x="12910992" y="1151100"/>
            <a:ext cx="2134233" cy="1890228"/>
          </a:xfrm>
          <a:prstGeom prst="rect">
            <a:avLst/>
          </a:prstGeom>
        </p:spPr>
      </p:pic>
      <p:pic>
        <p:nvPicPr>
          <p:cNvPr id="9" name="Picture 9"/>
          <p:cNvPicPr>
            <a:picLocks noChangeAspect="1"/>
          </p:cNvPicPr>
          <p:nvPr/>
        </p:nvPicPr>
        <p:blipFill>
          <a:blip r:embed="rId7"/>
          <a:srcRect/>
          <a:stretch>
            <a:fillRect/>
          </a:stretch>
        </p:blipFill>
        <p:spPr>
          <a:xfrm>
            <a:off x="12883035" y="5682341"/>
            <a:ext cx="1500565" cy="845944"/>
          </a:xfrm>
          <a:prstGeom prst="rect">
            <a:avLst/>
          </a:prstGeom>
        </p:spPr>
      </p:pic>
      <p:pic>
        <p:nvPicPr>
          <p:cNvPr id="10" name="Picture 10"/>
          <p:cNvPicPr>
            <a:picLocks noChangeAspect="1"/>
          </p:cNvPicPr>
          <p:nvPr/>
        </p:nvPicPr>
        <p:blipFill>
          <a:blip r:embed="rId8"/>
          <a:srcRect/>
          <a:stretch>
            <a:fillRect/>
          </a:stretch>
        </p:blipFill>
        <p:spPr>
          <a:xfrm>
            <a:off x="10574839" y="7654960"/>
            <a:ext cx="1191211" cy="1167387"/>
          </a:xfrm>
          <a:prstGeom prst="rect">
            <a:avLst/>
          </a:prstGeom>
        </p:spPr>
      </p:pic>
      <p:pic>
        <p:nvPicPr>
          <p:cNvPr id="11" name="Picture 11"/>
          <p:cNvPicPr>
            <a:picLocks noChangeAspect="1"/>
          </p:cNvPicPr>
          <p:nvPr/>
        </p:nvPicPr>
        <p:blipFill>
          <a:blip r:embed="rId9"/>
          <a:srcRect/>
          <a:stretch>
            <a:fillRect/>
          </a:stretch>
        </p:blipFill>
        <p:spPr>
          <a:xfrm>
            <a:off x="14010565" y="6447239"/>
            <a:ext cx="1500565" cy="654622"/>
          </a:xfrm>
          <a:prstGeom prst="rect">
            <a:avLst/>
          </a:prstGeom>
        </p:spPr>
      </p:pic>
      <p:pic>
        <p:nvPicPr>
          <p:cNvPr id="12" name="Picture 12"/>
          <p:cNvPicPr>
            <a:picLocks noChangeAspect="1"/>
          </p:cNvPicPr>
          <p:nvPr/>
        </p:nvPicPr>
        <p:blipFill>
          <a:blip r:embed="rId10"/>
          <a:srcRect/>
          <a:stretch>
            <a:fillRect/>
          </a:stretch>
        </p:blipFill>
        <p:spPr>
          <a:xfrm>
            <a:off x="10273137" y="1151100"/>
            <a:ext cx="1794613" cy="1890228"/>
          </a:xfrm>
          <a:prstGeom prst="rect">
            <a:avLst/>
          </a:prstGeom>
        </p:spPr>
      </p:pic>
      <p:pic>
        <p:nvPicPr>
          <p:cNvPr id="13" name="Picture 13"/>
          <p:cNvPicPr>
            <a:picLocks noChangeAspect="1"/>
          </p:cNvPicPr>
          <p:nvPr/>
        </p:nvPicPr>
        <p:blipFill>
          <a:blip r:embed="rId11"/>
          <a:srcRect/>
          <a:stretch>
            <a:fillRect/>
          </a:stretch>
        </p:blipFill>
        <p:spPr>
          <a:xfrm>
            <a:off x="10251701" y="3819872"/>
            <a:ext cx="1837486" cy="1378114"/>
          </a:xfrm>
          <a:prstGeom prst="rect">
            <a:avLst/>
          </a:prstGeom>
        </p:spPr>
      </p:pic>
      <p:pic>
        <p:nvPicPr>
          <p:cNvPr id="14" name="Picture 14"/>
          <p:cNvPicPr>
            <a:picLocks noChangeAspect="1"/>
          </p:cNvPicPr>
          <p:nvPr/>
        </p:nvPicPr>
        <p:blipFill>
          <a:blip r:embed="rId12"/>
          <a:srcRect/>
          <a:stretch>
            <a:fillRect/>
          </a:stretch>
        </p:blipFill>
        <p:spPr>
          <a:xfrm>
            <a:off x="8023794" y="3625168"/>
            <a:ext cx="1464960" cy="1470467"/>
          </a:xfrm>
          <a:prstGeom prst="rect">
            <a:avLst/>
          </a:prstGeom>
        </p:spPr>
      </p:pic>
      <p:pic>
        <p:nvPicPr>
          <p:cNvPr id="15" name="Picture 15"/>
          <p:cNvPicPr>
            <a:picLocks noChangeAspect="1"/>
          </p:cNvPicPr>
          <p:nvPr/>
        </p:nvPicPr>
        <p:blipFill>
          <a:blip r:embed="rId13"/>
          <a:srcRect/>
          <a:stretch>
            <a:fillRect/>
          </a:stretch>
        </p:blipFill>
        <p:spPr>
          <a:xfrm>
            <a:off x="13977969" y="3640827"/>
            <a:ext cx="1117555" cy="1470467"/>
          </a:xfrm>
          <a:prstGeom prst="rect">
            <a:avLst/>
          </a:prstGeom>
        </p:spPr>
      </p:pic>
      <p:pic>
        <p:nvPicPr>
          <p:cNvPr id="16" name="Picture 16"/>
          <p:cNvPicPr>
            <a:picLocks noChangeAspect="1"/>
          </p:cNvPicPr>
          <p:nvPr/>
        </p:nvPicPr>
        <p:blipFill>
          <a:blip r:embed="rId14"/>
          <a:srcRect/>
          <a:stretch>
            <a:fillRect/>
          </a:stretch>
        </p:blipFill>
        <p:spPr>
          <a:xfrm>
            <a:off x="12592906" y="3416721"/>
            <a:ext cx="636172" cy="1884953"/>
          </a:xfrm>
          <a:prstGeom prst="rect">
            <a:avLst/>
          </a:prstGeom>
        </p:spPr>
      </p:pic>
      <p:pic>
        <p:nvPicPr>
          <p:cNvPr id="17" name="Picture 17"/>
          <p:cNvPicPr>
            <a:picLocks noChangeAspect="1"/>
          </p:cNvPicPr>
          <p:nvPr/>
        </p:nvPicPr>
        <p:blipFill>
          <a:blip r:embed="rId15"/>
          <a:srcRect/>
          <a:stretch>
            <a:fillRect/>
          </a:stretch>
        </p:blipFill>
        <p:spPr>
          <a:xfrm>
            <a:off x="8023794" y="7654960"/>
            <a:ext cx="1573278" cy="1603340"/>
          </a:xfrm>
          <a:prstGeom prst="rect">
            <a:avLst/>
          </a:prstGeom>
        </p:spPr>
      </p:pic>
      <p:pic>
        <p:nvPicPr>
          <p:cNvPr id="18" name="Picture 18"/>
          <p:cNvPicPr>
            <a:picLocks noChangeAspect="1"/>
          </p:cNvPicPr>
          <p:nvPr/>
        </p:nvPicPr>
        <p:blipFill>
          <a:blip r:embed="rId16"/>
          <a:srcRect/>
          <a:stretch>
            <a:fillRect/>
          </a:stretch>
        </p:blipFill>
        <p:spPr>
          <a:xfrm>
            <a:off x="10137046" y="5780847"/>
            <a:ext cx="2066795" cy="893889"/>
          </a:xfrm>
          <a:prstGeom prst="rect">
            <a:avLst/>
          </a:prstGeom>
        </p:spPr>
      </p:pic>
      <p:pic>
        <p:nvPicPr>
          <p:cNvPr id="19" name="Picture 19"/>
          <p:cNvPicPr>
            <a:picLocks noChangeAspect="1"/>
          </p:cNvPicPr>
          <p:nvPr/>
        </p:nvPicPr>
        <p:blipFill>
          <a:blip r:embed="rId17"/>
          <a:srcRect/>
          <a:stretch>
            <a:fillRect/>
          </a:stretch>
        </p:blipFill>
        <p:spPr>
          <a:xfrm>
            <a:off x="8023794" y="1151100"/>
            <a:ext cx="1213580" cy="1580714"/>
          </a:xfrm>
          <a:prstGeom prst="rect">
            <a:avLst/>
          </a:prstGeom>
        </p:spPr>
      </p:pic>
      <p:pic>
        <p:nvPicPr>
          <p:cNvPr id="20" name="Picture 20"/>
          <p:cNvPicPr>
            <a:picLocks noChangeAspect="1"/>
          </p:cNvPicPr>
          <p:nvPr/>
        </p:nvPicPr>
        <p:blipFill>
          <a:blip r:embed="rId18"/>
          <a:srcRect/>
          <a:stretch>
            <a:fillRect/>
          </a:stretch>
        </p:blipFill>
        <p:spPr>
          <a:xfrm>
            <a:off x="8023794" y="5631235"/>
            <a:ext cx="1919144" cy="1528118"/>
          </a:xfrm>
          <a:prstGeom prst="rect">
            <a:avLst/>
          </a:prstGeom>
        </p:spPr>
      </p:pic>
      <p:pic>
        <p:nvPicPr>
          <p:cNvPr id="21" name="Picture 21"/>
          <p:cNvPicPr>
            <a:picLocks noChangeAspect="1"/>
          </p:cNvPicPr>
          <p:nvPr/>
        </p:nvPicPr>
        <p:blipFill>
          <a:blip r:embed="rId19"/>
          <a:srcRect/>
          <a:stretch>
            <a:fillRect/>
          </a:stretch>
        </p:blipFill>
        <p:spPr>
          <a:xfrm>
            <a:off x="14760847" y="8018330"/>
            <a:ext cx="2068209" cy="804016"/>
          </a:xfrm>
          <a:prstGeom prst="rect">
            <a:avLst/>
          </a:prstGeom>
        </p:spPr>
      </p:pic>
      <p:pic>
        <p:nvPicPr>
          <p:cNvPr id="22" name="Picture 22"/>
          <p:cNvPicPr>
            <a:picLocks noChangeAspect="1"/>
          </p:cNvPicPr>
          <p:nvPr/>
        </p:nvPicPr>
        <p:blipFill>
          <a:blip r:embed="rId20"/>
          <a:srcRect/>
          <a:stretch>
            <a:fillRect/>
          </a:stretch>
        </p:blipFill>
        <p:spPr>
          <a:xfrm>
            <a:off x="12455617" y="7270978"/>
            <a:ext cx="1546923" cy="1551368"/>
          </a:xfrm>
          <a:prstGeom prst="rect">
            <a:avLst/>
          </a:prstGeom>
        </p:spPr>
      </p:pic>
      <p:grpSp>
        <p:nvGrpSpPr>
          <p:cNvPr id="23" name="Group 23"/>
          <p:cNvGrpSpPr/>
          <p:nvPr/>
        </p:nvGrpSpPr>
        <p:grpSpPr>
          <a:xfrm>
            <a:off x="1028700" y="3934898"/>
            <a:ext cx="4688394" cy="2417204"/>
            <a:chOff x="0" y="0"/>
            <a:chExt cx="6251193" cy="3222939"/>
          </a:xfrm>
        </p:grpSpPr>
        <p:sp>
          <p:nvSpPr>
            <p:cNvPr id="24" name="TextBox 24"/>
            <p:cNvSpPr txBox="1"/>
            <p:nvPr/>
          </p:nvSpPr>
          <p:spPr>
            <a:xfrm>
              <a:off x="0" y="1563261"/>
              <a:ext cx="5707801" cy="1659678"/>
            </a:xfrm>
            <a:prstGeom prst="rect">
              <a:avLst/>
            </a:prstGeom>
          </p:spPr>
          <p:txBody>
            <a:bodyPr lIns="0" tIns="0" rIns="0" bIns="0" rtlCol="0" anchor="t">
              <a:spAutoFit/>
            </a:bodyPr>
            <a:lstStyle/>
            <a:p>
              <a:pPr>
                <a:lnSpc>
                  <a:spcPts val="3359"/>
                </a:lnSpc>
              </a:pPr>
              <a:r>
                <a:rPr lang="en-US" sz="2400">
                  <a:solidFill>
                    <a:srgbClr val="0E2C4B"/>
                  </a:solidFill>
                  <a:latin typeface="Muli Regular"/>
                </a:rPr>
                <a:t>Use these free recolorable icons and illustrations in your Canva design</a:t>
              </a:r>
            </a:p>
          </p:txBody>
        </p:sp>
        <p:sp>
          <p:nvSpPr>
            <p:cNvPr id="25" name="TextBox 25"/>
            <p:cNvSpPr txBox="1"/>
            <p:nvPr/>
          </p:nvSpPr>
          <p:spPr>
            <a:xfrm>
              <a:off x="0" y="0"/>
              <a:ext cx="6251193" cy="1016000"/>
            </a:xfrm>
            <a:prstGeom prst="rect">
              <a:avLst/>
            </a:prstGeom>
          </p:spPr>
          <p:txBody>
            <a:bodyPr lIns="0" tIns="0" rIns="0" bIns="0" rtlCol="0" anchor="t">
              <a:spAutoFit/>
            </a:bodyPr>
            <a:lstStyle/>
            <a:p>
              <a:pPr>
                <a:lnSpc>
                  <a:spcPts val="6000"/>
                </a:lnSpc>
              </a:pPr>
              <a:r>
                <a:rPr lang="en-US" sz="5000">
                  <a:solidFill>
                    <a:srgbClr val="0E2C4B"/>
                  </a:solidFill>
                  <a:latin typeface="Muli Bold Bold"/>
                </a:rPr>
                <a:t>Free Resources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D59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260746">
            <a:off x="-1859196" y="-101640"/>
            <a:ext cx="4043906" cy="439554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48709">
            <a:off x="497504" y="8252558"/>
            <a:ext cx="5885896" cy="652176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566601">
            <a:off x="1151473" y="3777623"/>
            <a:ext cx="3559558" cy="364615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141233">
            <a:off x="13733053" y="3777623"/>
            <a:ext cx="3559558" cy="3646154"/>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308414" flipH="1">
            <a:off x="15563756" y="-1521183"/>
            <a:ext cx="4451671" cy="5099766"/>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513278" y="3297117"/>
            <a:ext cx="927174" cy="3027507"/>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780933" y="3424444"/>
            <a:ext cx="1479059" cy="3128780"/>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227081">
            <a:off x="7364221" y="3470557"/>
            <a:ext cx="3559558" cy="3646154"/>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025616" y="3011753"/>
            <a:ext cx="2670496" cy="2985310"/>
          </a:xfrm>
          <a:prstGeom prst="rect">
            <a:avLst/>
          </a:prstGeom>
        </p:spPr>
      </p:pic>
      <p:sp>
        <p:nvSpPr>
          <p:cNvPr id="11" name="TextBox 11"/>
          <p:cNvSpPr txBox="1"/>
          <p:nvPr/>
        </p:nvSpPr>
        <p:spPr>
          <a:xfrm>
            <a:off x="530769" y="673669"/>
            <a:ext cx="14989693" cy="1605411"/>
          </a:xfrm>
          <a:prstGeom prst="rect">
            <a:avLst/>
          </a:prstGeom>
        </p:spPr>
        <p:txBody>
          <a:bodyPr lIns="0" tIns="0" rIns="0" bIns="0" rtlCol="0" anchor="t">
            <a:spAutoFit/>
          </a:bodyPr>
          <a:lstStyle/>
          <a:p>
            <a:pPr algn="ctr">
              <a:lnSpc>
                <a:spcPts val="6205"/>
              </a:lnSpc>
            </a:pPr>
            <a:r>
              <a:rPr lang="en-US" sz="6205">
                <a:solidFill>
                  <a:srgbClr val="E9FDEA"/>
                </a:solidFill>
                <a:latin typeface="Libre Franklin Black Bold"/>
              </a:rPr>
              <a:t>ENVIRONMENT SCAN</a:t>
            </a:r>
          </a:p>
          <a:p>
            <a:pPr algn="ctr">
              <a:lnSpc>
                <a:spcPts val="6205"/>
              </a:lnSpc>
            </a:pPr>
            <a:r>
              <a:rPr lang="en-US" sz="6205">
                <a:solidFill>
                  <a:srgbClr val="E9FDEA"/>
                </a:solidFill>
                <a:latin typeface="Libre Franklin Black Bold"/>
              </a:rPr>
              <a:t>/AREA OF CONCERN:</a:t>
            </a:r>
          </a:p>
        </p:txBody>
      </p:sp>
      <p:sp>
        <p:nvSpPr>
          <p:cNvPr id="12" name="TextBox 12"/>
          <p:cNvSpPr txBox="1"/>
          <p:nvPr/>
        </p:nvSpPr>
        <p:spPr>
          <a:xfrm>
            <a:off x="745725" y="7579365"/>
            <a:ext cx="4800965" cy="11893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Montserrat Extra-Bold"/>
              </a:rPr>
              <a:t>Half of the information security staff has been eliminated.</a:t>
            </a:r>
          </a:p>
        </p:txBody>
      </p:sp>
      <p:sp>
        <p:nvSpPr>
          <p:cNvPr id="13" name="TextBox 13"/>
          <p:cNvSpPr txBox="1"/>
          <p:nvPr/>
        </p:nvSpPr>
        <p:spPr>
          <a:xfrm>
            <a:off x="-76311" y="6267474"/>
            <a:ext cx="6015126" cy="1012189"/>
          </a:xfrm>
          <a:prstGeom prst="rect">
            <a:avLst/>
          </a:prstGeom>
        </p:spPr>
        <p:txBody>
          <a:bodyPr lIns="0" tIns="0" rIns="0" bIns="0" rtlCol="0" anchor="t">
            <a:spAutoFit/>
          </a:bodyPr>
          <a:lstStyle/>
          <a:p>
            <a:pPr algn="ctr">
              <a:lnSpc>
                <a:spcPts val="4060"/>
              </a:lnSpc>
            </a:pPr>
            <a:r>
              <a:rPr lang="en-US" sz="2900">
                <a:solidFill>
                  <a:srgbClr val="000000"/>
                </a:solidFill>
                <a:latin typeface="CS Gordon Serif"/>
              </a:rPr>
              <a:t>Shortage of manpower</a:t>
            </a:r>
          </a:p>
        </p:txBody>
      </p:sp>
      <p:sp>
        <p:nvSpPr>
          <p:cNvPr id="14" name="TextBox 14"/>
          <p:cNvSpPr txBox="1"/>
          <p:nvPr/>
        </p:nvSpPr>
        <p:spPr>
          <a:xfrm>
            <a:off x="12451412" y="7761880"/>
            <a:ext cx="6138101" cy="833848"/>
          </a:xfrm>
          <a:prstGeom prst="rect">
            <a:avLst/>
          </a:prstGeom>
        </p:spPr>
        <p:txBody>
          <a:bodyPr lIns="0" tIns="0" rIns="0" bIns="0" rtlCol="0" anchor="t">
            <a:spAutoFit/>
          </a:bodyPr>
          <a:lstStyle/>
          <a:p>
            <a:pPr>
              <a:lnSpc>
                <a:spcPts val="3389"/>
              </a:lnSpc>
              <a:spcBef>
                <a:spcPct val="0"/>
              </a:spcBef>
            </a:pPr>
            <a:r>
              <a:rPr lang="en-US" sz="2421">
                <a:solidFill>
                  <a:srgbClr val="000000"/>
                </a:solidFill>
                <a:latin typeface="Montserrat Extra-Bold"/>
              </a:rPr>
              <a:t>Security awareness training has been cancelled.</a:t>
            </a:r>
          </a:p>
        </p:txBody>
      </p:sp>
      <p:sp>
        <p:nvSpPr>
          <p:cNvPr id="15" name="TextBox 15"/>
          <p:cNvSpPr txBox="1"/>
          <p:nvPr/>
        </p:nvSpPr>
        <p:spPr>
          <a:xfrm>
            <a:off x="12488599" y="6641954"/>
            <a:ext cx="5599166" cy="1154162"/>
          </a:xfrm>
          <a:prstGeom prst="rect">
            <a:avLst/>
          </a:prstGeom>
        </p:spPr>
        <p:txBody>
          <a:bodyPr lIns="0" tIns="0" rIns="0" bIns="0" rtlCol="0" anchor="t">
            <a:spAutoFit/>
          </a:bodyPr>
          <a:lstStyle/>
          <a:p>
            <a:pPr algn="ctr">
              <a:lnSpc>
                <a:spcPts val="3000"/>
              </a:lnSpc>
            </a:pPr>
            <a:r>
              <a:rPr lang="en-US" sz="3000" dirty="0">
                <a:solidFill>
                  <a:srgbClr val="000000"/>
                </a:solidFill>
                <a:latin typeface="CS Gordon Serif Bold"/>
              </a:rPr>
              <a:t>Lack of IT security awareness</a:t>
            </a:r>
          </a:p>
        </p:txBody>
      </p:sp>
      <p:sp>
        <p:nvSpPr>
          <p:cNvPr id="16" name="TextBox 16"/>
          <p:cNvSpPr txBox="1"/>
          <p:nvPr/>
        </p:nvSpPr>
        <p:spPr>
          <a:xfrm>
            <a:off x="6903757" y="6222854"/>
            <a:ext cx="4480485" cy="781050"/>
          </a:xfrm>
          <a:prstGeom prst="rect">
            <a:avLst/>
          </a:prstGeom>
        </p:spPr>
        <p:txBody>
          <a:bodyPr lIns="0" tIns="0" rIns="0" bIns="0" rtlCol="0" anchor="t">
            <a:spAutoFit/>
          </a:bodyPr>
          <a:lstStyle/>
          <a:p>
            <a:pPr algn="ctr">
              <a:lnSpc>
                <a:spcPts val="3000"/>
              </a:lnSpc>
            </a:pPr>
            <a:r>
              <a:rPr lang="en-US" sz="3000">
                <a:solidFill>
                  <a:srgbClr val="000000"/>
                </a:solidFill>
                <a:latin typeface="CS Gordon Serif Bold"/>
              </a:rPr>
              <a:t>No early detection</a:t>
            </a:r>
          </a:p>
        </p:txBody>
      </p:sp>
      <p:sp>
        <p:nvSpPr>
          <p:cNvPr id="17" name="TextBox 17"/>
          <p:cNvSpPr txBox="1"/>
          <p:nvPr/>
        </p:nvSpPr>
        <p:spPr>
          <a:xfrm>
            <a:off x="6655565" y="7588890"/>
            <a:ext cx="4976869" cy="815208"/>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Montserrat Extra-Bold"/>
              </a:rPr>
              <a:t> No monitoring or logging of internal traffic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1E3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260746">
            <a:off x="-2204169" y="6434763"/>
            <a:ext cx="4043906" cy="439554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48709">
            <a:off x="13875972" y="7255438"/>
            <a:ext cx="5885896" cy="652176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566601">
            <a:off x="1151473" y="3777623"/>
            <a:ext cx="3559558" cy="364615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141233">
            <a:off x="13733053" y="3777623"/>
            <a:ext cx="3559558" cy="3646154"/>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308414" flipH="1">
            <a:off x="14593084" y="-473070"/>
            <a:ext cx="4451671" cy="5099766"/>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328540" y="3632053"/>
            <a:ext cx="3930760" cy="2692571"/>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227081">
            <a:off x="6977176" y="2784089"/>
            <a:ext cx="3559558" cy="3646154"/>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846698" y="3439838"/>
            <a:ext cx="3080074" cy="2725865"/>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99096" y="3632053"/>
            <a:ext cx="2569708" cy="2798692"/>
          </a:xfrm>
          <a:prstGeom prst="rect">
            <a:avLst/>
          </a:prstGeom>
        </p:spPr>
      </p:pic>
      <p:sp>
        <p:nvSpPr>
          <p:cNvPr id="11" name="TextBox 11"/>
          <p:cNvSpPr txBox="1"/>
          <p:nvPr/>
        </p:nvSpPr>
        <p:spPr>
          <a:xfrm>
            <a:off x="530769" y="692719"/>
            <a:ext cx="12411367" cy="1737633"/>
          </a:xfrm>
          <a:prstGeom prst="rect">
            <a:avLst/>
          </a:prstGeom>
        </p:spPr>
        <p:txBody>
          <a:bodyPr lIns="0" tIns="0" rIns="0" bIns="0" rtlCol="0" anchor="t">
            <a:spAutoFit/>
          </a:bodyPr>
          <a:lstStyle/>
          <a:p>
            <a:pPr algn="ctr">
              <a:lnSpc>
                <a:spcPts val="6750"/>
              </a:lnSpc>
            </a:pPr>
            <a:r>
              <a:rPr lang="en-US" sz="6750">
                <a:solidFill>
                  <a:srgbClr val="3C622D"/>
                </a:solidFill>
                <a:latin typeface="Libre Franklin Black Bold"/>
              </a:rPr>
              <a:t>ENVIRONMENT SCAN/AREA OF CONCERN:</a:t>
            </a:r>
          </a:p>
        </p:txBody>
      </p:sp>
      <p:sp>
        <p:nvSpPr>
          <p:cNvPr id="12" name="TextBox 12"/>
          <p:cNvSpPr txBox="1"/>
          <p:nvPr/>
        </p:nvSpPr>
        <p:spPr>
          <a:xfrm>
            <a:off x="0" y="6267474"/>
            <a:ext cx="5862503" cy="1012189"/>
          </a:xfrm>
          <a:prstGeom prst="rect">
            <a:avLst/>
          </a:prstGeom>
        </p:spPr>
        <p:txBody>
          <a:bodyPr lIns="0" tIns="0" rIns="0" bIns="0" rtlCol="0" anchor="t">
            <a:spAutoFit/>
          </a:bodyPr>
          <a:lstStyle/>
          <a:p>
            <a:pPr algn="ctr">
              <a:lnSpc>
                <a:spcPts val="4060"/>
              </a:lnSpc>
            </a:pPr>
            <a:r>
              <a:rPr lang="en-US" sz="2900">
                <a:solidFill>
                  <a:srgbClr val="000000"/>
                </a:solidFill>
                <a:latin typeface="CS Gordon Serif"/>
              </a:rPr>
              <a:t>Long data recovery</a:t>
            </a:r>
          </a:p>
        </p:txBody>
      </p:sp>
      <p:sp>
        <p:nvSpPr>
          <p:cNvPr id="13" name="TextBox 13"/>
          <p:cNvSpPr txBox="1"/>
          <p:nvPr/>
        </p:nvSpPr>
        <p:spPr>
          <a:xfrm>
            <a:off x="12224869" y="7468309"/>
            <a:ext cx="6138101" cy="833848"/>
          </a:xfrm>
          <a:prstGeom prst="rect">
            <a:avLst/>
          </a:prstGeom>
        </p:spPr>
        <p:txBody>
          <a:bodyPr lIns="0" tIns="0" rIns="0" bIns="0" rtlCol="0" anchor="t">
            <a:spAutoFit/>
          </a:bodyPr>
          <a:lstStyle/>
          <a:p>
            <a:pPr>
              <a:lnSpc>
                <a:spcPts val="3389"/>
              </a:lnSpc>
              <a:spcBef>
                <a:spcPct val="0"/>
              </a:spcBef>
            </a:pPr>
            <a:r>
              <a:rPr lang="en-US" sz="2421" dirty="0">
                <a:solidFill>
                  <a:srgbClr val="000000"/>
                </a:solidFill>
                <a:latin typeface="Montserrat Extra-Bold"/>
              </a:rPr>
              <a:t>Firewalls on client systems currently allow all traffic</a:t>
            </a:r>
          </a:p>
        </p:txBody>
      </p:sp>
      <p:sp>
        <p:nvSpPr>
          <p:cNvPr id="14" name="TextBox 14"/>
          <p:cNvSpPr txBox="1"/>
          <p:nvPr/>
        </p:nvSpPr>
        <p:spPr>
          <a:xfrm>
            <a:off x="12190426" y="6498613"/>
            <a:ext cx="5599166" cy="781050"/>
          </a:xfrm>
          <a:prstGeom prst="rect">
            <a:avLst/>
          </a:prstGeom>
        </p:spPr>
        <p:txBody>
          <a:bodyPr lIns="0" tIns="0" rIns="0" bIns="0" rtlCol="0" anchor="t">
            <a:spAutoFit/>
          </a:bodyPr>
          <a:lstStyle/>
          <a:p>
            <a:pPr algn="ctr">
              <a:lnSpc>
                <a:spcPts val="3000"/>
              </a:lnSpc>
            </a:pPr>
            <a:r>
              <a:rPr lang="en-US" sz="3000">
                <a:solidFill>
                  <a:srgbClr val="000000"/>
                </a:solidFill>
                <a:latin typeface="CS Gordon Serif Bold"/>
              </a:rPr>
              <a:t>insecure protection</a:t>
            </a:r>
          </a:p>
        </p:txBody>
      </p:sp>
      <p:sp>
        <p:nvSpPr>
          <p:cNvPr id="15" name="TextBox 15"/>
          <p:cNvSpPr txBox="1"/>
          <p:nvPr/>
        </p:nvSpPr>
        <p:spPr>
          <a:xfrm>
            <a:off x="849708" y="7556869"/>
            <a:ext cx="4800965" cy="15894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Montserrat Extra-Bold"/>
              </a:rPr>
              <a:t>Full operating capacity should be available no more than 12 hours after activation of </a:t>
            </a:r>
          </a:p>
          <a:p>
            <a:pPr algn="ctr">
              <a:lnSpc>
                <a:spcPts val="3220"/>
              </a:lnSpc>
              <a:spcBef>
                <a:spcPct val="0"/>
              </a:spcBef>
            </a:pPr>
            <a:r>
              <a:rPr lang="en-US" sz="2300">
                <a:solidFill>
                  <a:srgbClr val="000000"/>
                </a:solidFill>
                <a:latin typeface="Montserrat Extra-Bold"/>
              </a:rPr>
              <a:t>the DRP</a:t>
            </a:r>
          </a:p>
        </p:txBody>
      </p:sp>
      <p:sp>
        <p:nvSpPr>
          <p:cNvPr id="16" name="TextBox 16"/>
          <p:cNvSpPr txBox="1"/>
          <p:nvPr/>
        </p:nvSpPr>
        <p:spPr>
          <a:xfrm>
            <a:off x="6516712" y="6498613"/>
            <a:ext cx="4480485" cy="781050"/>
          </a:xfrm>
          <a:prstGeom prst="rect">
            <a:avLst/>
          </a:prstGeom>
        </p:spPr>
        <p:txBody>
          <a:bodyPr lIns="0" tIns="0" rIns="0" bIns="0" rtlCol="0" anchor="t">
            <a:spAutoFit/>
          </a:bodyPr>
          <a:lstStyle/>
          <a:p>
            <a:pPr algn="ctr">
              <a:lnSpc>
                <a:spcPts val="3000"/>
              </a:lnSpc>
            </a:pPr>
            <a:r>
              <a:rPr lang="en-US" sz="3000">
                <a:solidFill>
                  <a:srgbClr val="000000"/>
                </a:solidFill>
                <a:latin typeface="CS Gordon Serif Bold"/>
              </a:rPr>
              <a:t>Dependent on third party</a:t>
            </a:r>
          </a:p>
        </p:txBody>
      </p:sp>
      <p:sp>
        <p:nvSpPr>
          <p:cNvPr id="17" name="TextBox 17"/>
          <p:cNvSpPr txBox="1"/>
          <p:nvPr/>
        </p:nvSpPr>
        <p:spPr>
          <a:xfrm>
            <a:off x="5806399" y="7541535"/>
            <a:ext cx="6343500" cy="1153795"/>
          </a:xfrm>
          <a:prstGeom prst="rect">
            <a:avLst/>
          </a:prstGeom>
        </p:spPr>
        <p:txBody>
          <a:bodyPr lIns="0" tIns="0" rIns="0" bIns="0" rtlCol="0" anchor="t">
            <a:spAutoFit/>
          </a:bodyPr>
          <a:lstStyle/>
          <a:p>
            <a:pPr algn="ctr">
              <a:lnSpc>
                <a:spcPts val="3080"/>
              </a:lnSpc>
              <a:spcBef>
                <a:spcPct val="0"/>
              </a:spcBef>
            </a:pPr>
            <a:r>
              <a:rPr lang="en-US" sz="2200">
                <a:solidFill>
                  <a:srgbClr val="000000"/>
                </a:solidFill>
                <a:latin typeface="Montserrat Extra-Bold"/>
              </a:rPr>
              <a:t>Third-party contractors  are trained to complete the process without ​</a:t>
            </a:r>
          </a:p>
          <a:p>
            <a:pPr algn="ctr">
              <a:lnSpc>
                <a:spcPts val="3080"/>
              </a:lnSpc>
              <a:spcBef>
                <a:spcPct val="0"/>
              </a:spcBef>
            </a:pPr>
            <a:r>
              <a:rPr lang="en-US" sz="2200">
                <a:solidFill>
                  <a:srgbClr val="000000"/>
                </a:solidFill>
                <a:latin typeface="Montserrat Extra-Bold"/>
              </a:rPr>
              <a:t>assistance from the Prideful data centre​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AE2"/>
        </a:solidFill>
        <a:effectLst/>
      </p:bgPr>
    </p:bg>
    <p:spTree>
      <p:nvGrpSpPr>
        <p:cNvPr id="1" name=""/>
        <p:cNvGrpSpPr/>
        <p:nvPr/>
      </p:nvGrpSpPr>
      <p:grpSpPr>
        <a:xfrm>
          <a:off x="0" y="0"/>
          <a:ext cx="0" cy="0"/>
          <a:chOff x="0" y="0"/>
          <a:chExt cx="0" cy="0"/>
        </a:xfrm>
      </p:grpSpPr>
      <p:grpSp>
        <p:nvGrpSpPr>
          <p:cNvPr id="2" name="Group 2"/>
          <p:cNvGrpSpPr/>
          <p:nvPr/>
        </p:nvGrpSpPr>
        <p:grpSpPr>
          <a:xfrm>
            <a:off x="6669773" y="2838051"/>
            <a:ext cx="10402236" cy="3841960"/>
            <a:chOff x="0" y="0"/>
            <a:chExt cx="13869647" cy="5122613"/>
          </a:xfrm>
        </p:grpSpPr>
        <p:sp>
          <p:nvSpPr>
            <p:cNvPr id="3" name="TextBox 3"/>
            <p:cNvSpPr txBox="1"/>
            <p:nvPr/>
          </p:nvSpPr>
          <p:spPr>
            <a:xfrm>
              <a:off x="0" y="-28575"/>
              <a:ext cx="13869647" cy="3327188"/>
            </a:xfrm>
            <a:prstGeom prst="rect">
              <a:avLst/>
            </a:prstGeom>
          </p:spPr>
          <p:txBody>
            <a:bodyPr lIns="0" tIns="0" rIns="0" bIns="0" rtlCol="0" anchor="t">
              <a:spAutoFit/>
            </a:bodyPr>
            <a:lstStyle/>
            <a:p>
              <a:pPr algn="ctr">
                <a:lnSpc>
                  <a:spcPts val="9919"/>
                </a:lnSpc>
              </a:pPr>
              <a:r>
                <a:rPr lang="en-US" sz="7999">
                  <a:solidFill>
                    <a:srgbClr val="2C2C2E"/>
                  </a:solidFill>
                  <a:latin typeface="CS Gordon Serif"/>
                </a:rPr>
                <a:t>Risk Assessment</a:t>
              </a:r>
            </a:p>
          </p:txBody>
        </p:sp>
        <p:sp>
          <p:nvSpPr>
            <p:cNvPr id="4" name="TextBox 4"/>
            <p:cNvSpPr txBox="1"/>
            <p:nvPr/>
          </p:nvSpPr>
          <p:spPr>
            <a:xfrm>
              <a:off x="0" y="3632592"/>
              <a:ext cx="13869647" cy="534670"/>
            </a:xfrm>
            <a:prstGeom prst="rect">
              <a:avLst/>
            </a:prstGeom>
          </p:spPr>
          <p:txBody>
            <a:bodyPr lIns="0" tIns="0" rIns="0" bIns="0" rtlCol="0" anchor="t">
              <a:spAutoFit/>
            </a:bodyPr>
            <a:lstStyle/>
            <a:p>
              <a:pPr algn="ctr">
                <a:lnSpc>
                  <a:spcPts val="3359"/>
                </a:lnSpc>
              </a:pPr>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20626">
              <a:off x="4235112" y="4492523"/>
              <a:ext cx="5914365" cy="440889"/>
            </a:xfrm>
            <a:prstGeom prst="rect">
              <a:avLst/>
            </a:prstGeom>
          </p:spPr>
        </p:pic>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76092" y="8302648"/>
            <a:ext cx="1371136" cy="216081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32176" y="8302648"/>
            <a:ext cx="1371136" cy="216081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233" b="84121"/>
          <a:stretch>
            <a:fillRect/>
          </a:stretch>
        </p:blipFill>
        <p:spPr>
          <a:xfrm>
            <a:off x="-390803" y="9339134"/>
            <a:ext cx="13861436" cy="1124329"/>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812" b="3179"/>
          <a:stretch>
            <a:fillRect/>
          </a:stretch>
        </p:blipFill>
        <p:spPr>
          <a:xfrm>
            <a:off x="6830194" y="8273562"/>
            <a:ext cx="3176957" cy="1065572"/>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84352" y="884991"/>
            <a:ext cx="5950763" cy="90163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1800</Words>
  <Application>Microsoft Macintosh PowerPoint</Application>
  <PresentationFormat>Custom</PresentationFormat>
  <Paragraphs>391</Paragraphs>
  <Slides>66</Slides>
  <Notes>0</Notes>
  <HiddenSlides>0</HiddenSlides>
  <MMClips>0</MMClips>
  <ScaleCrop>false</ScaleCrop>
  <HeadingPairs>
    <vt:vector size="6" baseType="variant">
      <vt:variant>
        <vt:lpstr>Fonts Used</vt:lpstr>
      </vt:variant>
      <vt:variant>
        <vt:i4>36</vt:i4>
      </vt:variant>
      <vt:variant>
        <vt:lpstr>Theme</vt:lpstr>
      </vt:variant>
      <vt:variant>
        <vt:i4>1</vt:i4>
      </vt:variant>
      <vt:variant>
        <vt:lpstr>Slide Titles</vt:lpstr>
      </vt:variant>
      <vt:variant>
        <vt:i4>66</vt:i4>
      </vt:variant>
    </vt:vector>
  </HeadingPairs>
  <TitlesOfParts>
    <vt:vector size="103" baseType="lpstr">
      <vt:lpstr>Muli Regular</vt:lpstr>
      <vt:lpstr>Open Sans</vt:lpstr>
      <vt:lpstr>Anonymous Pro Bold</vt:lpstr>
      <vt:lpstr>Calibri</vt:lpstr>
      <vt:lpstr>Lazydog</vt:lpstr>
      <vt:lpstr>Open Sans Light</vt:lpstr>
      <vt:lpstr>Playlist Script</vt:lpstr>
      <vt:lpstr>Nunito Bold Bold</vt:lpstr>
      <vt:lpstr>Catchy Mager</vt:lpstr>
      <vt:lpstr>Muli Bold Bold</vt:lpstr>
      <vt:lpstr>Agrandir Black</vt:lpstr>
      <vt:lpstr>Code Pro Bold</vt:lpstr>
      <vt:lpstr>Glacial Indifference Bold</vt:lpstr>
      <vt:lpstr>Nourd Bold</vt:lpstr>
      <vt:lpstr>Libre Franklin Black Bold</vt:lpstr>
      <vt:lpstr>Open Sans Italics</vt:lpstr>
      <vt:lpstr>Kollektif Bold</vt:lpstr>
      <vt:lpstr>Montserrat Extra-Bold</vt:lpstr>
      <vt:lpstr>CS Gordon Serif Bold</vt:lpstr>
      <vt:lpstr>Montserrat Classic Bold</vt:lpstr>
      <vt:lpstr>Glacial Indifference</vt:lpstr>
      <vt:lpstr>Arimo</vt:lpstr>
      <vt:lpstr>Open Sans Extra Bold</vt:lpstr>
      <vt:lpstr>Lucky Bones</vt:lpstr>
      <vt:lpstr>Poppins Medium Bold</vt:lpstr>
      <vt:lpstr>Montserrat Classic</vt:lpstr>
      <vt:lpstr>Muli Regular Bold</vt:lpstr>
      <vt:lpstr>Arial</vt:lpstr>
      <vt:lpstr>Arimo Bold</vt:lpstr>
      <vt:lpstr>CS Gordon Serif</vt:lpstr>
      <vt:lpstr>Organic</vt:lpstr>
      <vt:lpstr>Archivo Black</vt:lpstr>
      <vt:lpstr>Poppins Medium</vt:lpstr>
      <vt:lpstr>Code Pro</vt:lpstr>
      <vt:lpstr>Nunito</vt:lpstr>
      <vt:lpstr>Code Pro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at Work</dc:title>
  <cp:lastModifiedBy>Stellar Yangyang</cp:lastModifiedBy>
  <cp:revision>6</cp:revision>
  <dcterms:created xsi:type="dcterms:W3CDTF">2006-08-16T00:00:00Z</dcterms:created>
  <dcterms:modified xsi:type="dcterms:W3CDTF">2022-03-08T02:34:49Z</dcterms:modified>
  <dc:identifier>DAE5sv2q8UE</dc:identifier>
</cp:coreProperties>
</file>